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8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88899" y="3841782"/>
            <a:ext cx="2521061" cy="2489179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3304861" y="1887922"/>
            <a:ext cx="6076315" cy="770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100" b="1" kern="0" spc="160" dirty="0">
                <a:solidFill>
                  <a:srgbClr val="00398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细胞增殖与肿瘤生长</a:t>
            </a:r>
            <a:endParaRPr sz="5100" dirty="0">
              <a:latin typeface="SimHei"/>
              <a:ea typeface="SimHei"/>
              <a:cs typeface="SimHei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8443518" y="4158587"/>
            <a:ext cx="2464435" cy="14547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医学院基础医学系</a:t>
            </a:r>
            <a:endParaRPr sz="2400" dirty="0">
              <a:latin typeface="SimHei"/>
              <a:ea typeface="SimHei"/>
              <a:cs typeface="SimHei"/>
            </a:endParaRPr>
          </a:p>
          <a:p>
            <a:pPr marL="1536700" algn="l" rtl="0" eaLnBrk="0">
              <a:lnSpc>
                <a:spcPts val="4060"/>
              </a:lnSpc>
            </a:pP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王大亮</a:t>
            </a:r>
            <a:endParaRPr sz="2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7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8405" algn="l" rtl="0" eaLnBrk="0">
              <a:lnSpc>
                <a:spcPct val="77000"/>
              </a:lnSpc>
              <a:spcBef>
                <a:spcPts val="0"/>
              </a:spcBef>
            </a:pP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6140480" y="6507439"/>
            <a:ext cx="93980" cy="180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3000"/>
              </a:lnSpc>
            </a:pP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029876" y="5770130"/>
            <a:ext cx="7067751" cy="737235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 charset="0"/>
                <a:ea typeface="FangSong" charset="0"/>
                <a:cs typeface="FangSong" charset="0"/>
              </a:rPr>
              <a:t>这门课是医学的通识科普课，不形成任何的医学建议，如果有询问病症的问题，请去线下咨询医生。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8760" y="1346225"/>
            <a:ext cx="6362639" cy="3136848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1040" y="996947"/>
            <a:ext cx="2298679" cy="4616462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5845288" y="4539800"/>
            <a:ext cx="4619625" cy="9925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00" algn="l" rtl="0" eaLnBrk="0">
              <a:lnSpc>
                <a:spcPct val="97000"/>
              </a:lnSpc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乳腺癌</a:t>
            </a:r>
            <a:endParaRPr sz="18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indent="-12065" algn="l" rtl="0" eaLnBrk="0">
              <a:lnSpc>
                <a:spcPct val="99000"/>
              </a:lnSpc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乳腺标本内可见灰白色、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形状不规则的肿瘤组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织，从瘤组织伸出多数突起侵入周围组织内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1270020" y="201353"/>
            <a:ext cx="5361940" cy="4298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900" b="1" kern="0" spc="4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</a:t>
            </a:r>
            <a:r>
              <a:rPr sz="2900" b="1" kern="0" spc="4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浸润性生长</a:t>
            </a:r>
            <a:r>
              <a:rPr sz="2900" kern="0" spc="-73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900" b="1" kern="0" spc="4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9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Invasive</a:t>
            </a:r>
            <a:r>
              <a:rPr sz="2900" b="1" kern="0" spc="4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9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growth</a:t>
            </a:r>
            <a:r>
              <a:rPr sz="2900" b="1" kern="0" spc="4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1590768" y="5644007"/>
            <a:ext cx="2542539" cy="596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77900" algn="l" rtl="0" eaLnBrk="0">
              <a:lnSpc>
                <a:spcPct val="96000"/>
              </a:lnSpc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肺癌</a:t>
            </a:r>
            <a:endParaRPr sz="18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5000"/>
              </a:lnSpc>
              <a:spcBef>
                <a:spcPts val="355"/>
              </a:spcBef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可见癌组织呈树根状生长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11074460" y="6510194"/>
            <a:ext cx="16002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17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05019" y="1733565"/>
            <a:ext cx="5765839" cy="2489179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2940080" y="1998625"/>
            <a:ext cx="4831715" cy="21310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7465" algn="l" rtl="0" eaLnBrk="0">
              <a:lnSpc>
                <a:spcPct val="98000"/>
              </a:lnSpc>
            </a:pPr>
            <a:r>
              <a:rPr sz="3100" kern="0" spc="30" baseline="-8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肿瘤的生长方式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  <a:spcBef>
                <a:spcPts val="940"/>
              </a:spcBef>
            </a:pPr>
            <a:r>
              <a:rPr sz="4800" kern="0" spc="40" baseline="-1100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3100" kern="0" spc="17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肿瘤生长动力学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7465" algn="l" rtl="0" eaLnBrk="0">
              <a:lnSpc>
                <a:spcPct val="98000"/>
              </a:lnSpc>
              <a:spcBef>
                <a:spcPts val="0"/>
              </a:spcBef>
            </a:pP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肿瘤细胞增殖与抑制的调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控机制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43980" y="3829026"/>
            <a:ext cx="2419381" cy="1803448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1091519" y="740554"/>
            <a:ext cx="864869" cy="4864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100" b="1" kern="0" spc="180" dirty="0">
                <a:solidFill>
                  <a:srgbClr val="00398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内容</a:t>
            </a:r>
            <a:endParaRPr sz="31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4"/>
          <p:cNvSpPr/>
          <p:nvPr/>
        </p:nvSpPr>
        <p:spPr>
          <a:xfrm>
            <a:off x="1054100" y="1465980"/>
            <a:ext cx="9659619" cy="2184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6000"/>
              </a:lnSpc>
            </a:pPr>
            <a:r>
              <a:rPr sz="2300" b="1" kern="0" spc="4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不同肿瘤生长速度差别很大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16510" algn="l" rtl="0" eaLnBrk="0">
              <a:lnSpc>
                <a:spcPct val="96000"/>
              </a:lnSpc>
              <a:spcBef>
                <a:spcPts val="1150"/>
              </a:spcBef>
            </a:pPr>
            <a:r>
              <a:rPr sz="2300" b="1" kern="0" spc="4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生长速度：主要取决于分化程度，分化程度高</a:t>
            </a:r>
            <a:r>
              <a:rPr sz="2300" kern="0" spc="-8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</a:t>
            </a:r>
            <a:r>
              <a:rPr sz="2300" kern="0" spc="-7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生长慢；低</a:t>
            </a:r>
            <a:r>
              <a:rPr sz="2300" kern="0" spc="-8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</a:t>
            </a:r>
            <a:r>
              <a:rPr sz="2300" kern="0" spc="-7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生长快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16510" algn="l" rtl="0" eaLnBrk="0">
              <a:lnSpc>
                <a:spcPct val="96000"/>
              </a:lnSpc>
              <a:spcBef>
                <a:spcPts val="1200"/>
              </a:spcBef>
            </a:pPr>
            <a:r>
              <a:rPr sz="2300" b="1" kern="0" spc="-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与肿瘤的血供、激素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水平等有关。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1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9875" indent="-257810" algn="l" rtl="0" eaLnBrk="0">
              <a:lnSpc>
                <a:spcPct val="97000"/>
              </a:lnSpc>
            </a:pPr>
            <a:r>
              <a:rPr sz="2300" kern="0" spc="6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良性肿瘤生长缓慢，恶性肿瘤生长较快，短期内就可形成明显的肿块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，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并且易发生坏死、出血等继发改变。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sp>
        <p:nvSpPr>
          <p:cNvPr id="146" name="textbox 146"/>
          <p:cNvSpPr/>
          <p:nvPr/>
        </p:nvSpPr>
        <p:spPr>
          <a:xfrm>
            <a:off x="1003259" y="242898"/>
            <a:ext cx="11030584" cy="441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334645" algn="l"/>
                <a:tab pos="11017250" algn="l"/>
              </a:tabLst>
            </a:pP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r>
              <a:rPr sz="2700" b="1" u="sng" kern="0" spc="7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肿瘤生长的动力学特点</a:t>
            </a: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150" name="textbox 150"/>
          <p:cNvSpPr/>
          <p:nvPr/>
        </p:nvSpPr>
        <p:spPr>
          <a:xfrm>
            <a:off x="11080801" y="6507627"/>
            <a:ext cx="171450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19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2"/>
          <p:cNvSpPr/>
          <p:nvPr/>
        </p:nvSpPr>
        <p:spPr>
          <a:xfrm>
            <a:off x="1003259" y="242898"/>
            <a:ext cx="11030584" cy="28555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194945" algn="l"/>
                <a:tab pos="11017250" algn="l"/>
              </a:tabLst>
            </a:pP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r>
              <a:rPr sz="2700" b="1" u="sng" kern="0" spc="6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影响肿瘤生长速度因素</a:t>
            </a: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75310" algn="l" rtl="0" eaLnBrk="0">
              <a:lnSpc>
                <a:spcPct val="96000"/>
              </a:lnSpc>
              <a:spcBef>
                <a:spcPts val="725"/>
              </a:spcBef>
            </a:pP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</a:t>
            </a:r>
            <a:r>
              <a:rPr sz="2400" kern="0" spc="-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肿瘤细胞倍增时间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75310" algn="l" rtl="0" eaLnBrk="0">
              <a:lnSpc>
                <a:spcPct val="96000"/>
              </a:lnSpc>
              <a:spcBef>
                <a:spcPts val="725"/>
              </a:spcBef>
            </a:pP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肿瘤细胞生长的生长分数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75310" algn="l" rtl="0" eaLnBrk="0">
              <a:lnSpc>
                <a:spcPct val="96000"/>
              </a:lnSpc>
              <a:spcBef>
                <a:spcPts val="5"/>
              </a:spcBef>
            </a:pP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肿瘤细胞的生成与丢失</a:t>
            </a:r>
            <a:endParaRPr sz="24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11080801" y="6507957"/>
            <a:ext cx="18732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0" name="textbox 160"/>
          <p:cNvSpPr/>
          <p:nvPr/>
        </p:nvSpPr>
        <p:spPr>
          <a:xfrm>
            <a:off x="977899" y="1253792"/>
            <a:ext cx="6184900" cy="3618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3365" indent="-240665" algn="l" rtl="0" eaLnBrk="0">
              <a:lnSpc>
                <a:spcPct val="129000"/>
              </a:lnSpc>
            </a:pPr>
            <a:r>
              <a:rPr sz="2200" kern="0" spc="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◆定义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：从一个细胞分裂繁殖为两个子代细胞所需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1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的时间。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3365" indent="-240665" algn="l" rtl="0" eaLnBrk="0">
              <a:lnSpc>
                <a:spcPct val="141000"/>
              </a:lnSpc>
              <a:spcBef>
                <a:spcPts val="665"/>
              </a:spcBef>
            </a:pPr>
            <a:r>
              <a:rPr sz="2200" kern="0" spc="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多数恶性肿瘤细胞的倍增时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间并不比正常细胞更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短，而是与正常细胞相似或比正常细胞更长。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因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此，肿瘤细胞倍增时间缩短可能不是引起恶性肿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瘤生长迅速的主要原因。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6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2200" kern="0" spc="-1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临床上所指的倍增时间实际上是指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体积增大一倍</a:t>
            </a:r>
            <a:endParaRPr sz="22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62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01000" y="1231903"/>
            <a:ext cx="3543361" cy="3556010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1262516" y="226661"/>
            <a:ext cx="6095365" cy="434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800" b="1" kern="0" spc="5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1)肿瘤细胞倍增时间</a:t>
            </a:r>
            <a:r>
              <a:rPr sz="2800" b="1" kern="0" spc="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Doubling</a:t>
            </a:r>
            <a:r>
              <a:rPr sz="2800" kern="0" spc="6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time</a:t>
            </a:r>
            <a:r>
              <a:rPr sz="2800" b="1" kern="0" spc="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800" dirty="0">
              <a:latin typeface="宋体"/>
              <a:ea typeface="宋体"/>
              <a:cs typeface="宋体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1219179" y="5049847"/>
            <a:ext cx="1371600" cy="304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所用时间。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9385259" y="4880086"/>
            <a:ext cx="915669" cy="306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1900" kern="0" spc="-170" dirty="0">
                <a:solidFill>
                  <a:srgbClr val="AE57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</a:t>
            </a:r>
            <a:r>
              <a:rPr sz="1900" kern="0" spc="-160" dirty="0">
                <a:solidFill>
                  <a:srgbClr val="AE57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</a:t>
            </a:r>
            <a:r>
              <a:rPr sz="1900" kern="0" spc="-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裂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11074461" y="6512176"/>
            <a:ext cx="17462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21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74" name="textbox 174"/>
          <p:cNvSpPr/>
          <p:nvPr/>
        </p:nvSpPr>
        <p:spPr>
          <a:xfrm>
            <a:off x="1371579" y="1717799"/>
            <a:ext cx="4838700" cy="31661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定义：肿瘤细胞群体中处于增殖状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态 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(S</a:t>
            </a:r>
            <a:r>
              <a:rPr sz="2300" kern="0" spc="-1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期+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G2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)的细胞的比例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695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特征：初期，细胞分裂繁殖活跃，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106000"/>
              </a:lnSpc>
              <a:spcBef>
                <a:spcPts val="235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生长分数高。随着肿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瘤的持续生长，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不断有肿瘤细胞发生分化，大多数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肿瘤细胞进入静止期</a:t>
            </a:r>
            <a:r>
              <a:rPr sz="2300" kern="0" spc="-3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 ) , 分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裂</a:t>
            </a:r>
            <a:r>
              <a:rPr sz="1900" kern="0" spc="-2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繁</a:t>
            </a:r>
            <a:r>
              <a:rPr sz="1900" kern="0" spc="-2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殖</a:t>
            </a:r>
            <a:r>
              <a:rPr sz="1900" kern="0" spc="-2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停</a:t>
            </a:r>
            <a:r>
              <a:rPr sz="1900" kern="0" spc="-2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滞</a:t>
            </a:r>
            <a:r>
              <a:rPr sz="1900" kern="0" spc="-3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7156439" y="1580177"/>
            <a:ext cx="3345179" cy="2354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55850" algn="l" rtl="0" eaLnBrk="0">
              <a:lnSpc>
                <a:spcPct val="86000"/>
              </a:lnSpc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</a:t>
            </a:r>
            <a:r>
              <a:rPr sz="1600" kern="0" spc="-20" dirty="0">
                <a:solidFill>
                  <a:srgbClr val="2E62BB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16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68350" algn="l" rtl="0" eaLnBrk="0">
              <a:lnSpc>
                <a:spcPts val="1430"/>
              </a:lnSpc>
              <a:spcBef>
                <a:spcPts val="310"/>
              </a:spcBef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  cell"double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checks"the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9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63165" algn="l" rtl="0" eaLnBrk="0">
              <a:lnSpc>
                <a:spcPct val="81000"/>
              </a:lnSpc>
              <a:spcBef>
                <a:spcPts val="570"/>
              </a:spcBef>
            </a:pPr>
            <a:r>
              <a:rPr sz="19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Mitosis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1250"/>
              </a:spcBef>
            </a:pPr>
            <a:r>
              <a:rPr sz="1600" i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Cytokinesis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7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5000"/>
              </a:lnSpc>
              <a:spcBef>
                <a:spcPts val="690"/>
              </a:spcBef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XX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600" kern="0" spc="0" baseline="-7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Each</a:t>
            </a:r>
            <a:r>
              <a:rPr sz="1000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baseline="-7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baseline="-7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10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50" baseline="-7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46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500" i="1" kern="0" spc="0" baseline="6000" dirty="0">
                <a:solidFill>
                  <a:srgbClr val="7B88A2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</a:t>
            </a:r>
            <a:endParaRPr sz="3500" baseline="6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94665" algn="l" rtl="0" eaLnBrk="0">
              <a:lnSpc>
                <a:spcPts val="1265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chromosomes  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is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1262425" y="175229"/>
            <a:ext cx="8322944" cy="433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800" b="1" kern="0" spc="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2)肿瘤细胞生长的生长分数</a:t>
            </a:r>
            <a:r>
              <a:rPr sz="2800" b="1" kern="0" spc="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Growth</a:t>
            </a:r>
            <a:r>
              <a:rPr sz="2800" kern="0" spc="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fraction</a:t>
            </a:r>
            <a:r>
              <a:rPr sz="2800" b="1" kern="0" spc="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GF</a:t>
            </a:r>
            <a:r>
              <a:rPr sz="2800" b="1" kern="0" spc="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800" dirty="0">
              <a:latin typeface="宋体"/>
              <a:ea typeface="宋体"/>
              <a:cs typeface="宋体"/>
            </a:endParaRPr>
          </a:p>
        </p:txBody>
      </p:sp>
      <p:sp>
        <p:nvSpPr>
          <p:cNvPr id="180" name="textbox 180"/>
          <p:cNvSpPr/>
          <p:nvPr/>
        </p:nvSpPr>
        <p:spPr>
          <a:xfrm>
            <a:off x="7753360" y="5434701"/>
            <a:ext cx="3571875" cy="8680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33425" algn="l" rtl="0" eaLnBrk="0">
              <a:lnSpc>
                <a:spcPct val="96000"/>
              </a:lnSpc>
            </a:pP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细胞周期的分期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indent="5715" algn="l" rtl="0" eaLnBrk="0">
              <a:lnSpc>
                <a:spcPct val="102000"/>
              </a:lnSpc>
              <a:spcBef>
                <a:spcPts val="150"/>
              </a:spcBef>
            </a:pP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G1:DNA</a:t>
            </a: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合成前期；</a:t>
            </a: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S:</a:t>
            </a:r>
            <a:r>
              <a:rPr sz="1900" b="1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1900" b="1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合成期；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G2:DNA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</a:t>
            </a:r>
            <a:r>
              <a:rPr sz="1600" kern="0" spc="-2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成</a:t>
            </a:r>
            <a:r>
              <a:rPr sz="1600" kern="0" spc="-2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后</a:t>
            </a:r>
            <a:r>
              <a:rPr sz="1600" kern="0" spc="-2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r>
              <a:rPr sz="1600" kern="0" spc="-3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；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M: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</a:t>
            </a:r>
            <a:r>
              <a:rPr sz="1600" kern="0" spc="-2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裂</a:t>
            </a:r>
            <a:r>
              <a:rPr sz="1600" kern="0" spc="-3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endParaRPr sz="1600" dirty="0">
              <a:latin typeface="FangSong"/>
              <a:ea typeface="FangSong"/>
              <a:cs typeface="FangSong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7689839" y="3845054"/>
            <a:ext cx="2399664" cy="215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95"/>
              </a:lnSpc>
            </a:pPr>
            <a:r>
              <a:rPr sz="1600" kern="0" spc="0" baseline="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duplicated</a:t>
            </a:r>
            <a:r>
              <a:rPr sz="10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baseline="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by</a:t>
            </a:r>
            <a:r>
              <a:rPr sz="1000" kern="0" spc="1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0" baseline="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</a:t>
            </a:r>
            <a:r>
              <a:rPr sz="1600" kern="0" spc="0" baseline="2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Cellular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600" kern="0" spc="0" baseline="2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conten</a:t>
            </a:r>
            <a:r>
              <a:rPr sz="1600" kern="0" spc="-10" baseline="28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ts,</a:t>
            </a:r>
            <a:endParaRPr sz="1600" baseline="28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7728001" y="3948365"/>
            <a:ext cx="2775585" cy="2654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890"/>
              </a:lnSpc>
            </a:pPr>
            <a:r>
              <a:rPr sz="1600" kern="0" spc="0" baseline="-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cell.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</a:t>
            </a:r>
            <a:r>
              <a:rPr sz="1600" kern="0" spc="0" baseline="2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excludi</a:t>
            </a:r>
            <a:r>
              <a:rPr sz="1600" kern="0" spc="-10" baseline="2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ng</a:t>
            </a:r>
            <a:r>
              <a:rPr sz="1000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-10" baseline="2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10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600" kern="0" spc="-10" baseline="2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chromosomes</a:t>
            </a:r>
            <a:r>
              <a:rPr sz="1600" kern="0" spc="-10" baseline="23000" dirty="0">
                <a:solidFill>
                  <a:srgbClr val="1B64B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endParaRPr sz="1600" baseline="2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6" name="textbox 186"/>
          <p:cNvSpPr/>
          <p:nvPr/>
        </p:nvSpPr>
        <p:spPr>
          <a:xfrm>
            <a:off x="7956601" y="3324235"/>
            <a:ext cx="2065654" cy="276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2000"/>
              </a:lnSpc>
            </a:pP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                     </a:t>
            </a: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endParaRPr sz="1900" dirty="0">
              <a:latin typeface="Calibri"/>
              <a:ea typeface="Calibri"/>
              <a:cs typeface="Calibri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7797860" y="2108323"/>
            <a:ext cx="1714500" cy="20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duplicated</a:t>
            </a:r>
            <a:r>
              <a:rPr sz="10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chromosomes</a:t>
            </a:r>
            <a:r>
              <a:rPr sz="1000" kern="0" spc="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0" name="textbox 190"/>
          <p:cNvSpPr/>
          <p:nvPr/>
        </p:nvSpPr>
        <p:spPr>
          <a:xfrm>
            <a:off x="7715198" y="2259310"/>
            <a:ext cx="1578610" cy="20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error,making  any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eded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10655300" y="5021506"/>
            <a:ext cx="1034414" cy="20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</a:t>
            </a:r>
            <a:r>
              <a:rPr sz="1000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cycle</a:t>
            </a:r>
            <a:r>
              <a:rPr sz="1000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arrest.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8788460" y="4083221"/>
            <a:ext cx="938530" cy="20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are</a:t>
            </a:r>
            <a:r>
              <a:rPr sz="1000" kern="0" spc="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duplicated.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6" name="textbox 196"/>
          <p:cNvSpPr/>
          <p:nvPr/>
        </p:nvSpPr>
        <p:spPr>
          <a:xfrm>
            <a:off x="7632659" y="2394095"/>
            <a:ext cx="461644" cy="20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repairs.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8" name="textbox 198"/>
          <p:cNvSpPr/>
          <p:nvPr/>
        </p:nvSpPr>
        <p:spPr>
          <a:xfrm>
            <a:off x="10591779" y="4730077"/>
            <a:ext cx="297179" cy="261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9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r>
              <a:rPr sz="1900" b="1" kern="0" spc="-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₀</a:t>
            </a:r>
            <a:endParaRPr sz="1900" dirty="0">
              <a:latin typeface="Calibri"/>
              <a:ea typeface="Calibri"/>
              <a:cs typeface="Calibri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8705798" y="1715722"/>
            <a:ext cx="283209" cy="261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9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r>
              <a:rPr sz="1900" b="1" kern="0" spc="-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endParaRPr sz="1900" dirty="0">
              <a:latin typeface="Calibri"/>
              <a:ea typeface="Calibri"/>
              <a:cs typeface="Calibri"/>
            </a:endParaRPr>
          </a:p>
        </p:txBody>
      </p:sp>
      <p:pic>
        <p:nvPicPr>
          <p:cNvPr id="202" name="picture 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566099" y="4933919"/>
            <a:ext cx="209581" cy="177827"/>
          </a:xfrm>
          <a:prstGeom prst="rect">
            <a:avLst/>
          </a:prstGeom>
        </p:spPr>
      </p:pic>
      <p:sp>
        <p:nvSpPr>
          <p:cNvPr id="204" name="textbox 204"/>
          <p:cNvSpPr/>
          <p:nvPr/>
        </p:nvSpPr>
        <p:spPr>
          <a:xfrm>
            <a:off x="11214059" y="4629156"/>
            <a:ext cx="226695" cy="218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33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06" name="picture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763220" y="2984532"/>
            <a:ext cx="165079" cy="158694"/>
          </a:xfrm>
          <a:prstGeom prst="rect">
            <a:avLst/>
          </a:prstGeom>
        </p:spPr>
      </p:pic>
      <p:pic>
        <p:nvPicPr>
          <p:cNvPr id="208" name="picture 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61440" y="3511570"/>
            <a:ext cx="165079" cy="152385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11067999" y="6525245"/>
            <a:ext cx="156210" cy="147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22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927059" y="1272451"/>
            <a:ext cx="4805679" cy="3933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2000"/>
              </a:lnSpc>
            </a:pP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许多抗肿瘤的化学治疗药物是通过干扰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细胞增殖起作用。因此，生长分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数高的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2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肿瘤(如高度恶性的淋巴</a:t>
            </a:r>
            <a:r>
              <a:rPr sz="2100" kern="0" spc="2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瘤)对于化学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治疗药物敏感。生长分数低的肿瘤(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常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2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见于实体瘤，如结肠癌),则它对化学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药物的敏感性可能就比较低。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2000"/>
              </a:lnSpc>
              <a:spcBef>
                <a:spcPts val="5"/>
              </a:spcBef>
            </a:pP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治疗应对：临床上可以先进行放射治疗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或手术治疗，缩小或去除大部分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瘤体，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残余的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GO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期瘤细胞可再进入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增殖期，从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而增加肿瘤对化学治疗的敏感性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8230759" y="5493600"/>
            <a:ext cx="3012439" cy="1178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735"/>
              </a:lnSpc>
            </a:pP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抗叶酸类：甲氨蝶呤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MTX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),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培美曲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塞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9000"/>
              </a:lnSpc>
              <a:spcBef>
                <a:spcPts val="370"/>
              </a:spcBef>
            </a:pP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抗嘌呤类：巯嘌呤(6-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MP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),  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硫鸟嘌呤(6-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TG</a:t>
            </a:r>
            <a:r>
              <a:rPr sz="600" b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99000"/>
              </a:lnSpc>
              <a:spcBef>
                <a:spcPts val="485"/>
              </a:spcBef>
            </a:pPr>
            <a:r>
              <a:rPr sz="6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抗嘧啶类：氟尿嘧啶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(5-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),</a:t>
            </a:r>
            <a:r>
              <a:rPr sz="600" b="1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卡培他滨，阿糖胞苷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Ara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-C),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吉西他滨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9000"/>
              </a:lnSpc>
              <a:spcBef>
                <a:spcPts val="510"/>
              </a:spcBef>
            </a:pPr>
            <a:r>
              <a:rPr sz="6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拓扑异构酶</a:t>
            </a:r>
            <a:r>
              <a:rPr sz="600" b="1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</a:t>
            </a:r>
            <a:r>
              <a:rPr sz="6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抑制剂：喜树碱类：羟喜树碱，</a:t>
            </a: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伊立替康，拓扑替康，卢比替康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735"/>
              </a:lnSpc>
              <a:spcBef>
                <a:spcPts val="460"/>
              </a:spcBef>
            </a:pPr>
            <a:r>
              <a:rPr sz="6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拓扑异构酶Ⅱ抑制剂：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依托泊苷</a:t>
            </a:r>
            <a:r>
              <a:rPr sz="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6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VP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-16),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6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替尼泊苷</a:t>
            </a:r>
            <a:endParaRPr sz="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605" algn="l" rtl="0" eaLnBrk="0">
              <a:lnSpc>
                <a:spcPts val="23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化疗用药与细胞周期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</a:t>
            </a:r>
            <a:r>
              <a:rPr sz="1800" kern="0" spc="-20" baseline="-23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23</a:t>
            </a:r>
            <a:endParaRPr sz="1800" baseline="-2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1319302" y="200548"/>
            <a:ext cx="8307705" cy="418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2)肿瘤细胞生长的生长分数</a:t>
            </a: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7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Growth</a:t>
            </a:r>
            <a:r>
              <a:rPr sz="2700" kern="0" spc="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</a:t>
            </a:r>
            <a:r>
              <a:rPr sz="27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fraction</a:t>
            </a: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r>
              <a:rPr sz="27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GF</a:t>
            </a: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700" dirty="0">
              <a:latin typeface="宋体"/>
              <a:ea typeface="宋体"/>
              <a:cs typeface="宋体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8407461" y="3148787"/>
            <a:ext cx="1402080" cy="9417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6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环磷酰胺，异环磷酰胺，美法仑，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145000"/>
              </a:lnSpc>
              <a:spcBef>
                <a:spcPts val="10"/>
              </a:spcBef>
            </a:pPr>
            <a:r>
              <a:rPr sz="6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白消安，氮芥，苯丁酸</a:t>
            </a:r>
            <a:r>
              <a:rPr sz="6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氮芥，塞替派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6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铂类：顺铂，卡铂，奥沙</a:t>
            </a:r>
            <a:r>
              <a:rPr sz="6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利铂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9000"/>
              </a:lnSpc>
              <a:spcBef>
                <a:spcPts val="485"/>
              </a:spcBef>
            </a:pP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亚硝脲类：卡莫司汀，洛莫司汀</a:t>
            </a:r>
            <a:endParaRPr sz="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0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55000"/>
              </a:lnSpc>
            </a:pPr>
            <a:r>
              <a:rPr sz="6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蒽环类：柔红霉素，伊达比</a:t>
            </a:r>
            <a:r>
              <a:rPr sz="6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星，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</a:t>
            </a:r>
            <a:r>
              <a:rPr sz="6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多柔比星，表柔比星，吡柔</a:t>
            </a:r>
            <a:r>
              <a:rPr sz="6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比星</a:t>
            </a:r>
            <a:endParaRPr sz="600" dirty="0">
              <a:latin typeface="SimHei"/>
              <a:ea typeface="SimHei"/>
              <a:cs typeface="SimHei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8026460" y="1199332"/>
            <a:ext cx="3152775" cy="2241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6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长春碱类：长春碱，长</a:t>
            </a: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春新碱，长春地辛，长春瑞滨</a:t>
            </a:r>
            <a:endParaRPr sz="600" dirty="0">
              <a:latin typeface="SimHei"/>
              <a:ea typeface="SimHei"/>
              <a:cs typeface="SimHei"/>
            </a:endParaRPr>
          </a:p>
          <a:p>
            <a:pPr marL="37465" algn="l" rtl="0" eaLnBrk="0">
              <a:lnSpc>
                <a:spcPct val="99000"/>
              </a:lnSpc>
              <a:spcBef>
                <a:spcPts val="135"/>
              </a:spcBef>
            </a:pPr>
            <a:r>
              <a:rPr sz="6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紫杉类：紫杉醇，多西紫</a:t>
            </a:r>
            <a:r>
              <a:rPr sz="6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杉醇(多西他赛),白蛋白结合型紫杉醇，紫杉醇脂质体</a:t>
            </a:r>
            <a:endParaRPr sz="600" dirty="0">
              <a:latin typeface="SimHei"/>
              <a:ea typeface="SimHei"/>
              <a:cs typeface="SimHei"/>
            </a:endParaRPr>
          </a:p>
        </p:txBody>
      </p:sp>
      <p:sp>
        <p:nvSpPr>
          <p:cNvPr id="224" name="textbox 224"/>
          <p:cNvSpPr/>
          <p:nvPr/>
        </p:nvSpPr>
        <p:spPr>
          <a:xfrm>
            <a:off x="8229579" y="1839645"/>
            <a:ext cx="855980" cy="542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2700" kern="0" spc="-20" dirty="0">
                <a:solidFill>
                  <a:srgbClr val="AC3146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</a:t>
            </a:r>
            <a:endParaRPr sz="2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81000"/>
              </a:lnSpc>
              <a:spcBef>
                <a:spcPts val="155"/>
              </a:spcBef>
            </a:pP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6" name="textbox 226"/>
          <p:cNvSpPr/>
          <p:nvPr/>
        </p:nvSpPr>
        <p:spPr>
          <a:xfrm>
            <a:off x="7423201" y="5654203"/>
            <a:ext cx="740409" cy="501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740"/>
              </a:lnSpc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抗</a:t>
            </a:r>
            <a:r>
              <a:rPr sz="6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代</a:t>
            </a:r>
            <a:r>
              <a:rPr sz="6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谢</a:t>
            </a:r>
            <a:r>
              <a:rPr sz="6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药</a:t>
            </a:r>
            <a:endParaRPr sz="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7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5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740"/>
              </a:lnSpc>
              <a:spcBef>
                <a:spcPts val="0"/>
              </a:spcBef>
            </a:pP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拓扑异构酶抑制剂</a:t>
            </a:r>
            <a:endParaRPr sz="600" dirty="0">
              <a:latin typeface="SimHei"/>
              <a:ea typeface="SimHei"/>
              <a:cs typeface="SimHei"/>
            </a:endParaRPr>
          </a:p>
        </p:txBody>
      </p:sp>
      <p:sp>
        <p:nvSpPr>
          <p:cNvPr id="228" name="textbox 228"/>
          <p:cNvSpPr/>
          <p:nvPr/>
        </p:nvSpPr>
        <p:spPr>
          <a:xfrm>
            <a:off x="7772379" y="4831562"/>
            <a:ext cx="1128394" cy="304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1000"/>
              </a:lnSpc>
            </a:pPr>
            <a:r>
              <a:rPr sz="1200" kern="0" spc="-10" dirty="0">
                <a:solidFill>
                  <a:srgbClr val="95132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nX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S</a:t>
            </a:r>
            <a:endParaRPr sz="1200" dirty="0">
              <a:latin typeface="SimHei"/>
              <a:ea typeface="SimHei"/>
              <a:cs typeface="SimHei"/>
            </a:endParaRPr>
          </a:p>
        </p:txBody>
      </p:sp>
      <p:sp>
        <p:nvSpPr>
          <p:cNvPr id="230" name="textbox 230"/>
          <p:cNvSpPr/>
          <p:nvPr/>
        </p:nvSpPr>
        <p:spPr>
          <a:xfrm>
            <a:off x="9690058" y="1646814"/>
            <a:ext cx="205104" cy="763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750" algn="l" rtl="0" eaLnBrk="0">
              <a:lnSpc>
                <a:spcPts val="1370"/>
              </a:lnSpc>
            </a:pPr>
            <a:r>
              <a:rPr sz="1100" kern="0" spc="-20" dirty="0">
                <a:solidFill>
                  <a:srgbClr val="D97093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(1</a:t>
            </a:r>
            <a:endParaRPr sz="11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6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030"/>
              </a:lnSpc>
              <a:spcBef>
                <a:spcPts val="5"/>
              </a:spcBef>
            </a:pPr>
            <a:r>
              <a:rPr sz="1500" kern="0" spc="-50" dirty="0">
                <a:solidFill>
                  <a:srgbClr val="D5749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(1</a:t>
            </a:r>
            <a:endParaRPr sz="1500" dirty="0">
              <a:latin typeface="宋体"/>
              <a:ea typeface="宋体"/>
              <a:cs typeface="宋体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8221004" y="3168966"/>
            <a:ext cx="128904" cy="1017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烷</a:t>
            </a:r>
            <a:r>
              <a:rPr sz="700" kern="0" spc="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化</a:t>
            </a:r>
            <a:r>
              <a:rPr sz="700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剂</a:t>
            </a:r>
            <a:r>
              <a:rPr sz="700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抗</a:t>
            </a:r>
            <a:r>
              <a:rPr sz="700" kern="0" spc="2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</a:t>
            </a:r>
            <a:r>
              <a:rPr sz="700" kern="0" spc="2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素</a:t>
            </a:r>
            <a:endParaRPr sz="700" dirty="0">
              <a:latin typeface="宋体"/>
              <a:ea typeface="宋体"/>
              <a:cs typeface="宋体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6616699" y="3463814"/>
            <a:ext cx="607694" cy="1327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3000"/>
              </a:lnSpc>
              <a:tabLst>
                <a:tab pos="593725" algn="l"/>
              </a:tabLst>
            </a:pP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博来霉素   </a:t>
            </a:r>
            <a:r>
              <a:rPr sz="600" u="sng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endParaRPr sz="600" dirty="0">
              <a:latin typeface="SimHei"/>
              <a:ea typeface="SimHei"/>
              <a:cs typeface="SimHei"/>
            </a:endParaRPr>
          </a:p>
        </p:txBody>
      </p:sp>
      <p:sp>
        <p:nvSpPr>
          <p:cNvPr id="236" name="textbox 236"/>
          <p:cNvSpPr/>
          <p:nvPr/>
        </p:nvSpPr>
        <p:spPr>
          <a:xfrm>
            <a:off x="7480260" y="1260916"/>
            <a:ext cx="495934" cy="120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745"/>
              </a:lnSpc>
            </a:pPr>
            <a:r>
              <a:rPr sz="6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微管抑制剂</a:t>
            </a:r>
            <a:endParaRPr sz="600" dirty="0">
              <a:latin typeface="SimHei"/>
              <a:ea typeface="SimHei"/>
              <a:cs typeface="SimHei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7410398" y="3425809"/>
            <a:ext cx="270509" cy="212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G2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0" name="textbox 240"/>
          <p:cNvSpPr/>
          <p:nvPr/>
        </p:nvSpPr>
        <p:spPr>
          <a:xfrm>
            <a:off x="10826720" y="4263994"/>
            <a:ext cx="270509" cy="212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5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G0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829800" y="4940297"/>
            <a:ext cx="158739" cy="158762"/>
          </a:xfrm>
          <a:prstGeom prst="rect">
            <a:avLst/>
          </a:prstGeom>
        </p:spPr>
      </p:pic>
      <p:sp>
        <p:nvSpPr>
          <p:cNvPr id="244" name="textbox 244"/>
          <p:cNvSpPr/>
          <p:nvPr/>
        </p:nvSpPr>
        <p:spPr>
          <a:xfrm>
            <a:off x="10255280" y="3409944"/>
            <a:ext cx="221615" cy="1746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2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G1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46" name="picture 2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347240" y="2051022"/>
            <a:ext cx="165079" cy="120700"/>
          </a:xfrm>
          <a:prstGeom prst="rect">
            <a:avLst/>
          </a:prstGeom>
        </p:spPr>
      </p:pic>
      <p:sp>
        <p:nvSpPr>
          <p:cNvPr id="248" name="textbox 248"/>
          <p:cNvSpPr/>
          <p:nvPr/>
        </p:nvSpPr>
        <p:spPr>
          <a:xfrm>
            <a:off x="10902920" y="4701161"/>
            <a:ext cx="145414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350"/>
              </a:lnSpc>
            </a:pPr>
            <a:r>
              <a:rPr sz="10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(1</a:t>
            </a:r>
            <a:endParaRPr sz="1000" dirty="0"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52" name="textbox 252"/>
          <p:cNvSpPr/>
          <p:nvPr/>
        </p:nvSpPr>
        <p:spPr>
          <a:xfrm>
            <a:off x="571540" y="3793813"/>
            <a:ext cx="11423015" cy="2338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7025" algn="l" rtl="0" eaLnBrk="0">
              <a:lnSpc>
                <a:spcPct val="99000"/>
              </a:lnSpc>
            </a:pP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喜树碱，系我国天然特有的喜树中提取分离的左旋微量生物碱。1976年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中国化学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家高怡生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等合成消旋喜树碱成功。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327025" algn="l" rtl="0" eaLnBrk="0">
              <a:lnSpc>
                <a:spcPct val="100000"/>
              </a:lnSpc>
              <a:spcBef>
                <a:spcPts val="275"/>
              </a:spcBef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抑杀处于增殖期的肿瘤细胞，属于细胞周期特异性药物，主要作用于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kern="0" spc="-5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合成期</a:t>
            </a:r>
            <a:r>
              <a:rPr sz="2100" kern="0" spc="-3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</a:t>
            </a:r>
            <a:r>
              <a:rPr sz="2100" kern="0" spc="-4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r>
              <a:rPr sz="2100" kern="0" spc="-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) 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并对</a:t>
            </a: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G2</a:t>
            </a: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期及</a:t>
            </a: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期边界有延缓作用。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327025" indent="-314325" algn="l" rtl="0" eaLnBrk="0">
              <a:lnSpc>
                <a:spcPct val="102000"/>
              </a:lnSpc>
              <a:spcBef>
                <a:spcPts val="85"/>
              </a:spcBef>
            </a:pPr>
            <a:r>
              <a:rPr sz="1500" kern="0" spc="-90" dirty="0">
                <a:solidFill>
                  <a:srgbClr val="98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◆</a:t>
            </a:r>
            <a:r>
              <a:rPr sz="1500" kern="0" spc="450" dirty="0">
                <a:solidFill>
                  <a:srgbClr val="98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通过抑制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拓扑异构酶而阻碍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合成，使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链断裂，阻断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b="1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合成，干扰细胞分</a:t>
            </a:r>
            <a:r>
              <a:rPr sz="2200" kern="0" spc="-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裂周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期以及使染色体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断裂、降解等，最终导致肿瘤细胞的死亡。本品还可抑制肿瘤细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胞癌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基因的表达和诱导细胞凋亡。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54" name="picture 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39900" y="971573"/>
            <a:ext cx="3486058" cy="2336794"/>
          </a:xfrm>
          <a:prstGeom prst="rect">
            <a:avLst/>
          </a:prstGeom>
        </p:spPr>
      </p:pic>
      <p:pic>
        <p:nvPicPr>
          <p:cNvPr id="256" name="picture 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378500" y="1066830"/>
            <a:ext cx="2990819" cy="1981139"/>
          </a:xfrm>
          <a:prstGeom prst="rect">
            <a:avLst/>
          </a:prstGeom>
        </p:spPr>
      </p:pic>
      <p:pic>
        <p:nvPicPr>
          <p:cNvPr id="258" name="picture 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928080" y="768370"/>
            <a:ext cx="1993879" cy="2635255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6026118" y="1262516"/>
            <a:ext cx="2268220" cy="11150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9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抗</a:t>
            </a:r>
            <a:r>
              <a:rPr sz="1200" kern="0" spc="-10" dirty="0">
                <a:solidFill>
                  <a:srgbClr val="146A71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瘾葱物</a:t>
            </a:r>
            <a:endParaRPr sz="12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79000"/>
              </a:lnSpc>
              <a:spcBef>
                <a:spcPts val="1895"/>
              </a:spcBef>
            </a:pP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漠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50800" algn="l" rtl="0" eaLnBrk="0">
              <a:lnSpc>
                <a:spcPct val="87000"/>
              </a:lnSpc>
              <a:spcBef>
                <a:spcPts val="10"/>
              </a:spcBef>
            </a:pPr>
            <a:r>
              <a:rPr sz="3200" kern="0" spc="10" baseline="-80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题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</a:t>
            </a: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羟喜树碱注射液</a:t>
            </a:r>
            <a:endParaRPr sz="1500" dirty="0">
              <a:latin typeface="SimHei"/>
              <a:ea typeface="SimHei"/>
              <a:cs typeface="SimHei"/>
            </a:endParaRPr>
          </a:p>
          <a:p>
            <a:pPr marL="862965" algn="l" rtl="0" eaLnBrk="0">
              <a:lnSpc>
                <a:spcPct val="87000"/>
              </a:lnSpc>
              <a:spcBef>
                <a:spcPts val="170"/>
              </a:spcBef>
            </a:pPr>
            <a:r>
              <a:rPr sz="6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mlt</a:t>
            </a:r>
            <a:r>
              <a:rPr sz="6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:10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mg</a:t>
            </a: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1357554" y="222436"/>
            <a:ext cx="3223895" cy="427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化疗用药与细胞周期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264" name="textbox 264"/>
          <p:cNvSpPr/>
          <p:nvPr/>
        </p:nvSpPr>
        <p:spPr>
          <a:xfrm>
            <a:off x="6876998" y="2663767"/>
            <a:ext cx="974089" cy="133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850"/>
              </a:lnSpc>
            </a:pP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贵州汉方制药有限公司</a:t>
            </a:r>
            <a:endParaRPr sz="700" dirty="0">
              <a:latin typeface="SimHei"/>
              <a:ea typeface="SimHei"/>
              <a:cs typeface="SimHei"/>
            </a:endParaRPr>
          </a:p>
        </p:txBody>
      </p:sp>
      <p:sp>
        <p:nvSpPr>
          <p:cNvPr id="266" name="textbox 266"/>
          <p:cNvSpPr/>
          <p:nvPr/>
        </p:nvSpPr>
        <p:spPr>
          <a:xfrm>
            <a:off x="9639340" y="3427860"/>
            <a:ext cx="527684" cy="208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0000"/>
              </a:lnSpc>
            </a:pP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高怡生</a:t>
            </a:r>
            <a:endParaRPr sz="1200" dirty="0">
              <a:latin typeface="FangSong"/>
              <a:ea typeface="FangSong"/>
              <a:cs typeface="FangSong"/>
            </a:endParaRPr>
          </a:p>
        </p:txBody>
      </p:sp>
      <p:sp>
        <p:nvSpPr>
          <p:cNvPr id="268" name="textbox 268"/>
          <p:cNvSpPr/>
          <p:nvPr/>
        </p:nvSpPr>
        <p:spPr>
          <a:xfrm>
            <a:off x="7918439" y="2588574"/>
            <a:ext cx="234950" cy="1720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×5</a:t>
            </a:r>
            <a:endParaRPr sz="1200" dirty="0">
              <a:latin typeface="宋体"/>
              <a:ea typeface="宋体"/>
              <a:cs typeface="宋体"/>
            </a:endParaRPr>
          </a:p>
        </p:txBody>
      </p:sp>
      <p:sp>
        <p:nvSpPr>
          <p:cNvPr id="270" name="textbox 270"/>
          <p:cNvSpPr/>
          <p:nvPr/>
        </p:nvSpPr>
        <p:spPr>
          <a:xfrm>
            <a:off x="11074461" y="6507820"/>
            <a:ext cx="180975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24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box 272"/>
          <p:cNvSpPr/>
          <p:nvPr/>
        </p:nvSpPr>
        <p:spPr>
          <a:xfrm>
            <a:off x="1003259" y="224005"/>
            <a:ext cx="11030584" cy="4465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tabLst>
                <a:tab pos="334645" algn="l"/>
                <a:tab pos="11017250" algn="l"/>
              </a:tabLst>
            </a:pPr>
            <a:r>
              <a:rPr sz="28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r>
              <a:rPr sz="2800" b="1" u="sng" kern="0" spc="-3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3)肿瘤细胞的生成与丢失</a:t>
            </a:r>
            <a:r>
              <a:rPr sz="28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endParaRPr sz="28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58165" algn="l" rtl="0" eaLnBrk="0">
              <a:lnSpc>
                <a:spcPct val="98000"/>
              </a:lnSpc>
              <a:spcBef>
                <a:spcPts val="635"/>
              </a:spcBef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肿瘤细胞的生成与丢失是影响肿瘤生长速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度的重要因素：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03250" algn="l" rtl="0" eaLnBrk="0">
              <a:lnSpc>
                <a:spcPct val="87000"/>
              </a:lnSpc>
              <a:spcBef>
                <a:spcPts val="1260"/>
              </a:spcBef>
            </a:pP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肿瘤细胞的生成与丢失的比例，很大程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度上决定肿瘤是否能持续生长。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03250" algn="l" rtl="0" eaLnBrk="0">
              <a:lnSpc>
                <a:spcPct val="211000"/>
              </a:lnSpc>
              <a:spcBef>
                <a:spcPts val="50"/>
              </a:spcBef>
            </a:pPr>
            <a:r>
              <a:rPr sz="2100" kern="0" spc="2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生长分数相对高的肿瘤(如急性白血病和小细胞肺癌),</a:t>
            </a:r>
            <a:r>
              <a:rPr sz="2100" kern="0" spc="2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瘤细胞的生成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    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远大于丢失，其生长速度明显超过生成稍超过丢失的肿瘤(如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结肠癌)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    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生长快</a:t>
            </a:r>
            <a:r>
              <a:rPr sz="1800" kern="0" spc="-4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kern="0" spc="2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18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9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2100" algn="l" rtl="0" eaLnBrk="0">
              <a:lnSpc>
                <a:spcPct val="98000"/>
              </a:lnSpc>
              <a:spcBef>
                <a:spcPts val="5"/>
              </a:spcBef>
            </a:pPr>
            <a:r>
              <a:rPr sz="2100" kern="0" spc="6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肿瘤血管生长因子等因素可以促进肿瘤细胞的生成。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74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276" name="textbox 276"/>
          <p:cNvSpPr/>
          <p:nvPr/>
        </p:nvSpPr>
        <p:spPr>
          <a:xfrm>
            <a:off x="11067999" y="6507957"/>
            <a:ext cx="18732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0" name="textbox 280"/>
          <p:cNvSpPr/>
          <p:nvPr/>
        </p:nvSpPr>
        <p:spPr>
          <a:xfrm>
            <a:off x="1351033" y="242622"/>
            <a:ext cx="10247630" cy="1541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600" b="1" kern="0" spc="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肿瘤细胞丢失</a:t>
            </a:r>
            <a:endParaRPr sz="26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3195" indent="-5715" algn="l" rtl="0" eaLnBrk="0">
              <a:lnSpc>
                <a:spcPct val="101000"/>
              </a:lnSpc>
              <a:spcBef>
                <a:spcPts val="5"/>
              </a:spcBef>
            </a:pPr>
            <a:r>
              <a:rPr sz="2000" b="1" kern="0" spc="16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肿瘤细胞丢失：</a:t>
            </a:r>
            <a:r>
              <a:rPr sz="2000" kern="0" spc="-10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000" b="1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肿瘤生长过程中，由于营养供应和机体抗肿瘤反应等因素的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影响，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000" b="1" kern="0" spc="1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一些肿瘤细胞会死亡，并且常常以凋亡的形式发生。</a:t>
            </a:r>
            <a:endParaRPr sz="2000" dirty="0">
              <a:latin typeface="FangSong"/>
              <a:ea typeface="FangSong"/>
              <a:cs typeface="FangSong"/>
            </a:endParaRPr>
          </a:p>
        </p:txBody>
      </p:sp>
      <p:sp>
        <p:nvSpPr>
          <p:cNvPr id="282" name="textbox 282"/>
          <p:cNvSpPr/>
          <p:nvPr/>
        </p:nvSpPr>
        <p:spPr>
          <a:xfrm>
            <a:off x="2048423" y="2500393"/>
            <a:ext cx="1892300" cy="2622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12115" algn="l" rtl="0" eaLnBrk="0">
              <a:lnSpc>
                <a:spcPct val="98000"/>
              </a:lnSpc>
            </a:pPr>
            <a:r>
              <a:rPr sz="20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缺血缺氧</a:t>
            </a:r>
            <a:endParaRPr sz="20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00"/>
              </a:spcBef>
            </a:pPr>
            <a:r>
              <a:rPr sz="2000" b="1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机体抗肿瘤免疫</a:t>
            </a:r>
            <a:endParaRPr sz="2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9080" algn="l" rtl="0" eaLnBrk="0">
              <a:lnSpc>
                <a:spcPct val="93000"/>
              </a:lnSpc>
              <a:spcBef>
                <a:spcPts val="5"/>
              </a:spcBef>
            </a:pPr>
            <a:r>
              <a:rPr sz="2100" i="1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放疗，化疗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284" name="textbox 284"/>
          <p:cNvSpPr/>
          <p:nvPr/>
        </p:nvSpPr>
        <p:spPr>
          <a:xfrm>
            <a:off x="8842902" y="3720649"/>
            <a:ext cx="1536700" cy="3263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2000" b="1" kern="0" spc="3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死亡(凋亡)</a:t>
            </a:r>
            <a:endParaRPr sz="2000" dirty="0">
              <a:latin typeface="FangSong"/>
              <a:ea typeface="FangSong"/>
              <a:cs typeface="FangSong"/>
            </a:endParaRPr>
          </a:p>
        </p:txBody>
      </p:sp>
      <p:sp>
        <p:nvSpPr>
          <p:cNvPr id="286" name="textbox 286"/>
          <p:cNvSpPr/>
          <p:nvPr/>
        </p:nvSpPr>
        <p:spPr>
          <a:xfrm>
            <a:off x="6327569" y="3004081"/>
            <a:ext cx="281940" cy="1649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2000" kern="0" spc="12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肿瘤细胞丢失</a:t>
            </a:r>
            <a:endParaRPr sz="2000" dirty="0">
              <a:latin typeface="FangSong"/>
              <a:ea typeface="FangSong"/>
              <a:cs typeface="FangSong"/>
            </a:endParaRPr>
          </a:p>
        </p:txBody>
      </p:sp>
      <p:sp>
        <p:nvSpPr>
          <p:cNvPr id="288" name="textbox 288"/>
          <p:cNvSpPr/>
          <p:nvPr/>
        </p:nvSpPr>
        <p:spPr>
          <a:xfrm>
            <a:off x="11067999" y="6501648"/>
            <a:ext cx="18732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26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11359" y="1727187"/>
            <a:ext cx="5759500" cy="2495557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1091519" y="740554"/>
            <a:ext cx="6680200" cy="33889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100" b="1" kern="0" spc="180" dirty="0">
                <a:solidFill>
                  <a:srgbClr val="00398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内容</a:t>
            </a:r>
            <a:endParaRPr sz="31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67535" algn="l" rtl="0" eaLnBrk="0">
              <a:lnSpc>
                <a:spcPct val="91000"/>
              </a:lnSpc>
              <a:spcBef>
                <a:spcPts val="945"/>
              </a:spcBef>
            </a:pPr>
            <a:r>
              <a:rPr sz="4800" kern="0" spc="30" baseline="-16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31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肿瘤的生长方式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67535" algn="l" rtl="0" eaLnBrk="0">
              <a:lnSpc>
                <a:spcPct val="98000"/>
              </a:lnSpc>
              <a:spcBef>
                <a:spcPts val="700"/>
              </a:spcBef>
            </a:pP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     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肿瘤生长动力学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3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8000"/>
              </a:lnSpc>
              <a:spcBef>
                <a:spcPts val="0"/>
              </a:spcBef>
            </a:pP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     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增殖与抑制的调控机制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43980" y="3829026"/>
            <a:ext cx="2419381" cy="18034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2" name="textbox 292"/>
          <p:cNvSpPr/>
          <p:nvPr/>
        </p:nvSpPr>
        <p:spPr>
          <a:xfrm>
            <a:off x="831839" y="1810229"/>
            <a:ext cx="4552315" cy="2934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2000"/>
              </a:lnSpc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定义：二维培养的正常细胞由于细胞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数量密集，形成细胞与细胞之间的接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触，进而抑制细胞的增殖，该机制被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称作细胞接触抑制；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3000"/>
              </a:lnSpc>
              <a:spcBef>
                <a:spcPts val="0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细胞接触抑制是体内维持正常组织稳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态机制在体外的一种反映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，但是</a:t>
            </a:r>
            <a:r>
              <a:rPr sz="2100" kern="0" spc="12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</a:t>
            </a:r>
            <a:r>
              <a:rPr sz="2100" kern="0" spc="-1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细胞却丧失了这种接触抑制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94" name="picture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61060" y="2324107"/>
            <a:ext cx="5803879" cy="1771626"/>
          </a:xfrm>
          <a:prstGeom prst="rect">
            <a:avLst/>
          </a:prstGeom>
        </p:spPr>
      </p:pic>
      <p:sp>
        <p:nvSpPr>
          <p:cNvPr id="296" name="textbox 296"/>
          <p:cNvSpPr/>
          <p:nvPr/>
        </p:nvSpPr>
        <p:spPr>
          <a:xfrm>
            <a:off x="1294034" y="195664"/>
            <a:ext cx="6064884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肿瘤细胞增殖增加：细胞接触抑制丧失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298" name="textbox 298"/>
          <p:cNvSpPr/>
          <p:nvPr/>
        </p:nvSpPr>
        <p:spPr>
          <a:xfrm>
            <a:off x="765884" y="1115238"/>
            <a:ext cx="4903470" cy="339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15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细胞接触抑制</a:t>
            </a:r>
            <a:r>
              <a:rPr sz="2100" b="1" kern="0" spc="1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1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Contact</a:t>
            </a:r>
            <a:r>
              <a:rPr sz="2100" kern="0" spc="3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</a:t>
            </a:r>
            <a:r>
              <a:rPr sz="2100" b="1" kern="0" spc="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inhibition</a:t>
            </a:r>
            <a:r>
              <a:rPr sz="2100" b="1" kern="0" spc="1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300" name="textbox 300"/>
          <p:cNvSpPr/>
          <p:nvPr/>
        </p:nvSpPr>
        <p:spPr>
          <a:xfrm>
            <a:off x="6613628" y="4093664"/>
            <a:ext cx="4102734" cy="2895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正常细胞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        </a:t>
            </a: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肿瘤细胞，</a:t>
            </a:r>
            <a:endParaRPr sz="1600" dirty="0">
              <a:latin typeface="FangSong"/>
              <a:ea typeface="FangSong"/>
              <a:cs typeface="FangSong"/>
            </a:endParaRPr>
          </a:p>
        </p:txBody>
      </p:sp>
      <p:sp>
        <p:nvSpPr>
          <p:cNvPr id="302" name="textbox 302"/>
          <p:cNvSpPr/>
          <p:nvPr/>
        </p:nvSpPr>
        <p:spPr>
          <a:xfrm>
            <a:off x="9490209" y="4372144"/>
            <a:ext cx="1393825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失去接触抑制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04" name="picture 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7972"/>
            <a:ext cx="1054120" cy="279394"/>
          </a:xfrm>
          <a:prstGeom prst="rect">
            <a:avLst/>
          </a:prstGeom>
        </p:spPr>
      </p:pic>
      <p:sp>
        <p:nvSpPr>
          <p:cNvPr id="306" name="textbox 306"/>
          <p:cNvSpPr/>
          <p:nvPr/>
        </p:nvSpPr>
        <p:spPr>
          <a:xfrm>
            <a:off x="11074461" y="6501317"/>
            <a:ext cx="18732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27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3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0" name="textbox 310"/>
          <p:cNvSpPr/>
          <p:nvPr/>
        </p:nvSpPr>
        <p:spPr>
          <a:xfrm>
            <a:off x="1186162" y="1298292"/>
            <a:ext cx="5454015" cy="3670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215" algn="l" rtl="0" eaLnBrk="0">
              <a:lnSpc>
                <a:spcPct val="101000"/>
              </a:lnSpc>
            </a:pP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细胞接触抑制与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Hippo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和生长因子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受体等信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号通路的相关，某些肿瘤相关基因的异常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表达能够调节这些信号通路的活性，进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而  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导致肿瘤细胞丧失细胞接触抑制的能力。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15" indent="-31115" algn="l" rtl="0" eaLnBrk="0">
              <a:lnSpc>
                <a:spcPct val="97000"/>
              </a:lnSpc>
              <a:spcBef>
                <a:spcPts val="5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NF2(Neurofibromatosis       typ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       2,NF2),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神经纤维瘤病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II</a:t>
            </a:r>
            <a:r>
              <a:rPr sz="2200" kern="0" spc="3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型 ，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NF2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致病基因定位于常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染色体22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q11.2,  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其是一种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抑癌基因，编码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Merlin</a:t>
            </a:r>
            <a:r>
              <a:rPr sz="2200" kern="0" spc="5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蛋白，患病者此基因位点缺失，致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使调控细胞接触抑制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的功能缺失。</a:t>
            </a:r>
            <a:endParaRPr sz="22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12" name="picture 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50101" y="1422418"/>
            <a:ext cx="4476658" cy="3422621"/>
          </a:xfrm>
          <a:prstGeom prst="rect">
            <a:avLst/>
          </a:prstGeom>
        </p:spPr>
      </p:pic>
      <p:sp>
        <p:nvSpPr>
          <p:cNvPr id="314" name="textbox 314"/>
          <p:cNvSpPr/>
          <p:nvPr/>
        </p:nvSpPr>
        <p:spPr>
          <a:xfrm>
            <a:off x="1186134" y="252791"/>
            <a:ext cx="6077584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9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肿瘤细胞增殖增加：细胞接</a:t>
            </a: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触抑制丧失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316" name="textbox 316"/>
          <p:cNvSpPr/>
          <p:nvPr/>
        </p:nvSpPr>
        <p:spPr>
          <a:xfrm>
            <a:off x="8404267" y="5077010"/>
            <a:ext cx="1412239" cy="288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神经纤维瘤病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320" name="textbox 320"/>
          <p:cNvSpPr/>
          <p:nvPr/>
        </p:nvSpPr>
        <p:spPr>
          <a:xfrm>
            <a:off x="11067998" y="6510500"/>
            <a:ext cx="17462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28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322"/>
          <p:cNvSpPr/>
          <p:nvPr/>
        </p:nvSpPr>
        <p:spPr>
          <a:xfrm>
            <a:off x="685779" y="2380006"/>
            <a:ext cx="11022330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kern="0" spc="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促进肿瘤细胞死亡</a:t>
            </a:r>
            <a:r>
              <a:rPr sz="27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和</a:t>
            </a:r>
            <a:r>
              <a:rPr sz="2700" b="1" kern="0" spc="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抑制肿瘤细胞增殖</a:t>
            </a:r>
            <a:r>
              <a:rPr sz="27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，是肿瘤治疗的两</a:t>
            </a: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个重要方面。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24" name="picture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79479" cy="285704"/>
          </a:xfrm>
          <a:prstGeom prst="rect">
            <a:avLst/>
          </a:prstGeom>
        </p:spPr>
      </p:pic>
      <p:sp>
        <p:nvSpPr>
          <p:cNvPr id="326" name="textbox 326"/>
          <p:cNvSpPr/>
          <p:nvPr/>
        </p:nvSpPr>
        <p:spPr>
          <a:xfrm>
            <a:off x="1008253" y="255585"/>
            <a:ext cx="5501640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8000"/>
              </a:lnSpc>
            </a:pP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3</a:t>
            </a:r>
            <a:r>
              <a:rPr sz="2700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)</a:t>
            </a:r>
            <a:r>
              <a:rPr sz="2700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</a:t>
            </a:r>
            <a:r>
              <a:rPr sz="2700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</a:t>
            </a:r>
            <a:r>
              <a:rPr sz="2700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</a:t>
            </a:r>
            <a:r>
              <a:rPr sz="2700" kern="0" spc="1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</a:t>
            </a:r>
            <a:r>
              <a:rPr sz="2700" kern="0" spc="1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</a:t>
            </a:r>
            <a:r>
              <a:rPr sz="2700" kern="0" spc="1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</a:t>
            </a:r>
            <a:r>
              <a:rPr sz="2700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成</a:t>
            </a:r>
            <a:r>
              <a:rPr sz="2700" kern="0" spc="1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</a:t>
            </a:r>
            <a:r>
              <a:rPr sz="2700" kern="0" spc="1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丢</a:t>
            </a:r>
            <a:r>
              <a:rPr sz="2700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700" b="1" kern="0" spc="-1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失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28" name="picture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1745" y="599724"/>
            <a:ext cx="11018835" cy="17462"/>
          </a:xfrm>
          <a:prstGeom prst="rect">
            <a:avLst/>
          </a:prstGeom>
        </p:spPr>
      </p:pic>
      <p:sp>
        <p:nvSpPr>
          <p:cNvPr id="330" name="textbox 330"/>
          <p:cNvSpPr/>
          <p:nvPr/>
        </p:nvSpPr>
        <p:spPr>
          <a:xfrm>
            <a:off x="11067998" y="6510194"/>
            <a:ext cx="17462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29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11359" y="1752630"/>
            <a:ext cx="5759500" cy="2476492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3479820" y="1998625"/>
            <a:ext cx="4281804" cy="2132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6515" algn="l" rtl="0" eaLnBrk="0">
              <a:lnSpc>
                <a:spcPct val="87000"/>
              </a:lnSpc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肿瘤的生长方式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ts val="7150"/>
              </a:lnSpc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肿瘤生长动力学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860" algn="l" rtl="0" eaLnBrk="0">
              <a:lnSpc>
                <a:spcPct val="98000"/>
              </a:lnSpc>
              <a:spcBef>
                <a:spcPts val="5"/>
              </a:spcBef>
            </a:pP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肿瘤细胞增殖与抑制的调控机制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43980" y="3829026"/>
            <a:ext cx="2419381" cy="1803448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2946420" y="2185643"/>
            <a:ext cx="215265" cy="2022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850" algn="l" rtl="0" eaLnBrk="0">
              <a:lnSpc>
                <a:spcPct val="82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</a:t>
            </a:r>
            <a:endParaRPr sz="1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  <a:spcBef>
                <a:spcPts val="635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8000"/>
              </a:lnSpc>
              <a:spcBef>
                <a:spcPts val="5"/>
              </a:spcBef>
            </a:pPr>
            <a:r>
              <a:rPr sz="3200" kern="0" spc="-1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1091701" y="728179"/>
            <a:ext cx="864869" cy="501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200" b="1" kern="0" spc="80" dirty="0">
                <a:solidFill>
                  <a:srgbClr val="00398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内容</a:t>
            </a:r>
            <a:endParaRPr sz="3200" dirty="0">
              <a:latin typeface="SimHei"/>
              <a:ea typeface="SimHei"/>
              <a:cs typeface="SimHei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152137" y="5762015"/>
            <a:ext cx="7315200" cy="79883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FangSong" charset="0"/>
                <a:ea typeface="FangSong" charset="0"/>
                <a:cs typeface="FangSong" charset="0"/>
              </a:rPr>
              <a:t>这门课是医学的通识科普课，不形成任何的医学建议，如果有询问病症的问题，请去线下咨询医生。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/>
          <p:nvPr/>
        </p:nvSpPr>
        <p:spPr>
          <a:xfrm>
            <a:off x="1181140" y="1063424"/>
            <a:ext cx="10017759" cy="4606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indent="-1905" algn="l" rtl="0" eaLnBrk="0">
              <a:lnSpc>
                <a:spcPct val="124000"/>
              </a:lnSpc>
            </a:pPr>
            <a:r>
              <a:rPr sz="2200" b="1" kern="0" spc="-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细胞增殖是细胞生命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活动的重要特征之一，是个体生长发育的基础，是生物体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b="1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世代延续的保证。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670"/>
              </a:spcBef>
            </a:pPr>
            <a:r>
              <a:rPr sz="2200" kern="0" spc="-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肿瘤细胞与正</a:t>
            </a: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常细胞增殖最主要的区别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在于：是否受机体调控，是否能无限生长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6000"/>
              </a:lnSpc>
              <a:spcBef>
                <a:spcPts val="660"/>
              </a:spcBef>
            </a:pPr>
            <a:r>
              <a:rPr sz="2200" b="1" kern="0" spc="-3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2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常见影响肿瘤生长</a:t>
            </a:r>
            <a:r>
              <a:rPr sz="2200" b="1" kern="0" spc="-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过程的调控机制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4665" algn="l" rtl="0" eaLnBrk="0">
              <a:lnSpc>
                <a:spcPct val="96000"/>
              </a:lnSpc>
              <a:spcBef>
                <a:spcPts val="66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①细胞周期的调控机制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marL="494665" algn="l" rtl="0" eaLnBrk="0">
              <a:lnSpc>
                <a:spcPct val="96000"/>
              </a:lnSpc>
              <a:spcBef>
                <a:spcPts val="1415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②细胞凋亡的调控机制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marL="494665" algn="l" rtl="0" eaLnBrk="0">
              <a:lnSpc>
                <a:spcPct val="96000"/>
              </a:lnSpc>
              <a:spcBef>
                <a:spcPts val="1415"/>
              </a:spcBef>
            </a:pP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③生长因子及生长因子受体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marL="494665" algn="l" rtl="0" eaLnBrk="0">
              <a:lnSpc>
                <a:spcPct val="95000"/>
              </a:lnSpc>
              <a:spcBef>
                <a:spcPts val="1425"/>
              </a:spcBef>
            </a:pP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④端粒与端粒酶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4665" algn="l" rtl="0" eaLnBrk="0">
              <a:lnSpc>
                <a:spcPct val="96000"/>
              </a:lnSpc>
            </a:pP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⑤肿瘤干细胞……</a:t>
            </a:r>
            <a:endParaRPr sz="2200" dirty="0">
              <a:latin typeface="FangSong"/>
              <a:ea typeface="FangSong"/>
              <a:cs typeface="FangSong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1421074" y="201973"/>
            <a:ext cx="4650740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影响肿瘤生长过程的调控机制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22299" y="666734"/>
            <a:ext cx="11010961" cy="12687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11074461" y="6510500"/>
            <a:ext cx="17208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31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/>
          <p:nvPr/>
        </p:nvSpPr>
        <p:spPr>
          <a:xfrm>
            <a:off x="3566139" y="2670861"/>
            <a:ext cx="4864100" cy="961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05790" algn="l" rtl="0" eaLnBrk="0">
              <a:lnSpc>
                <a:spcPct val="97000"/>
              </a:lnSpc>
            </a:pPr>
            <a:r>
              <a:rPr sz="3200" b="1" kern="0" spc="-2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一、生长因子与肿瘤</a:t>
            </a:r>
            <a:endParaRPr sz="3200" dirty="0">
              <a:latin typeface="微软雅黑"/>
              <a:ea typeface="微软雅黑"/>
              <a:cs typeface="微软雅黑"/>
            </a:endParaRPr>
          </a:p>
          <a:p>
            <a:pPr marL="12700" algn="l" rtl="0" eaLnBrk="0">
              <a:lnSpc>
                <a:spcPts val="3590"/>
              </a:lnSpc>
              <a:spcBef>
                <a:spcPts val="50"/>
              </a:spcBef>
            </a:pPr>
            <a:r>
              <a:rPr sz="2700" b="1" kern="0" spc="5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Growth factors an</a:t>
            </a: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d tumors</a:t>
            </a:r>
            <a:endParaRPr sz="27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1101577" y="6481826"/>
            <a:ext cx="173354" cy="160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1200" kern="0" spc="-30" dirty="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32</a:t>
            </a:r>
            <a:endParaRPr sz="12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box 28"/>
          <p:cNvSpPr/>
          <p:nvPr/>
        </p:nvSpPr>
        <p:spPr>
          <a:xfrm>
            <a:off x="855127" y="1097784"/>
            <a:ext cx="5555615" cy="50844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300" b="1" kern="0" spc="3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概念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336550" algn="l" rtl="0" eaLnBrk="0">
              <a:lnSpc>
                <a:spcPct val="102000"/>
              </a:lnSpc>
              <a:spcBef>
                <a:spcPts val="1800"/>
              </a:spcBef>
            </a:pP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一类由细胞分泌的、类似于激素的信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300" b="1" kern="0" spc="2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号分子，多数为肽类(含蛋白类)物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质，具有调节细胞生长与分化的作用。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8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7150" algn="l" rtl="0" eaLnBrk="0">
              <a:lnSpc>
                <a:spcPct val="99000"/>
              </a:lnSpc>
              <a:spcBef>
                <a:spcPts val="700"/>
              </a:spcBef>
            </a:pP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特</a:t>
            </a:r>
            <a:r>
              <a:rPr sz="2300" kern="0" spc="-2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点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236855" algn="l" rtl="0" eaLnBrk="0">
              <a:lnSpc>
                <a:spcPct val="97000"/>
              </a:lnSpc>
              <a:spcBef>
                <a:spcPts val="1350"/>
              </a:spcBef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GF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普遍存在于机体的各种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组织中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706120" indent="-469265" algn="l" rtl="0" eaLnBrk="0">
              <a:lnSpc>
                <a:spcPct val="103000"/>
              </a:lnSpc>
              <a:spcBef>
                <a:spcPts val="195"/>
              </a:spcBef>
            </a:pP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 通过与细胞膜上</a:t>
            </a: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的受体结合，激活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细胞内一系列信号通路并传递到核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内，引发细胞增殖、分化等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236855" algn="l" rtl="0" eaLnBrk="0">
              <a:lnSpc>
                <a:spcPct val="98000"/>
              </a:lnSpc>
              <a:spcBef>
                <a:spcPts val="95"/>
              </a:spcBef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③</a:t>
            </a:r>
            <a:r>
              <a:rPr sz="2000" kern="0" spc="7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不同细胞表达的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GF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受体不同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706120" indent="-335915" algn="l" rtl="0" eaLnBrk="0">
              <a:lnSpc>
                <a:spcPct val="100000"/>
              </a:lnSpc>
              <a:spcBef>
                <a:spcPts val="225"/>
              </a:spcBef>
            </a:pPr>
            <a:r>
              <a:rPr sz="1800" kern="0" spc="10" baseline="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每种细胞可以同时表达不同的受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体，  </a:t>
            </a: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接受不同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GF</a:t>
            </a: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的顺序性调控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sp>
        <p:nvSpPr>
          <p:cNvPr id="30" name="textbox 30"/>
          <p:cNvSpPr/>
          <p:nvPr/>
        </p:nvSpPr>
        <p:spPr>
          <a:xfrm>
            <a:off x="1180067" y="149977"/>
            <a:ext cx="4845684" cy="447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900" b="1" kern="0" spc="-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</a:t>
            </a:r>
            <a:r>
              <a:rPr sz="2900" b="1" kern="0" spc="-7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(Growth</a:t>
            </a:r>
            <a:r>
              <a:rPr sz="2900" kern="0" spc="-7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2900" b="1" kern="0" spc="-7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factor,GF)</a:t>
            </a:r>
            <a:endParaRPr sz="2900" dirty="0">
              <a:latin typeface="宋体"/>
              <a:ea typeface="宋体"/>
              <a:cs typeface="宋体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6451620" y="1904352"/>
            <a:ext cx="1022350" cy="1427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Gowth</a:t>
            </a:r>
            <a:r>
              <a:rPr sz="1400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ados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5580" indent="-170815" algn="l" rtl="0" eaLnBrk="0">
              <a:lnSpc>
                <a:spcPct val="76000"/>
              </a:lnSpc>
              <a:spcBef>
                <a:spcPts val="0"/>
              </a:spcBef>
            </a:pP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Growthador</a:t>
            </a:r>
            <a:r>
              <a:rPr sz="1400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Reaeptor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0839398" y="3510231"/>
            <a:ext cx="1022350" cy="8947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Dfferentiation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90500" algn="l" rtl="0" eaLnBrk="0">
              <a:lnSpc>
                <a:spcPct val="79000"/>
              </a:lnSpc>
              <a:spcBef>
                <a:spcPts val="87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Polifrato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indent="-88265" algn="l" rtl="0" eaLnBrk="0">
              <a:lnSpc>
                <a:spcPct val="78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lmhbtitonof</a:t>
            </a:r>
            <a:r>
              <a:rPr sz="12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Apoptofs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textbox 36"/>
          <p:cNvSpPr/>
          <p:nvPr/>
        </p:nvSpPr>
        <p:spPr>
          <a:xfrm>
            <a:off x="7651801" y="2704042"/>
            <a:ext cx="586105" cy="1117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265" algn="l" rtl="0" eaLnBrk="0">
              <a:lnSpc>
                <a:spcPct val="77000"/>
              </a:lnSpc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  <a:spcBef>
                <a:spcPts val="5"/>
              </a:spcBef>
            </a:pPr>
            <a:r>
              <a:rPr sz="2300" kern="0" spc="-20" dirty="0">
                <a:solidFill>
                  <a:srgbClr val="A6A66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0015" algn="l" rtl="0" eaLnBrk="0">
              <a:lnSpc>
                <a:spcPct val="77000"/>
              </a:lnSpc>
              <a:spcBef>
                <a:spcPts val="910"/>
              </a:spcBef>
            </a:pPr>
            <a:r>
              <a:rPr sz="1200" kern="0" spc="-20" dirty="0">
                <a:solidFill>
                  <a:srgbClr val="1765C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EAS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7000"/>
              </a:lnSpc>
            </a:pPr>
            <a:r>
              <a:rPr sz="1200" kern="0" spc="-10" dirty="0">
                <a:solidFill>
                  <a:srgbClr val="25344B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RAF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textbox 38"/>
          <p:cNvSpPr/>
          <p:nvPr/>
        </p:nvSpPr>
        <p:spPr>
          <a:xfrm>
            <a:off x="10223459" y="4539899"/>
            <a:ext cx="1261110" cy="4425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9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Migatton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Angfogang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sls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9309060" y="3848178"/>
            <a:ext cx="1143635" cy="441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1600" algn="l" rtl="0" eaLnBrk="0">
              <a:lnSpc>
                <a:spcPct val="79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GeneEpresf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5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CEGcleRegulatlon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8394659" y="3224446"/>
            <a:ext cx="590550" cy="4298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6000"/>
              </a:lnSpc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JNK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0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  <a:spcBef>
                <a:spcPts val="5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STAT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8166060" y="3923495"/>
            <a:ext cx="683894" cy="335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MEK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76000"/>
              </a:lnSpc>
              <a:spcBef>
                <a:spcPts val="255"/>
              </a:spcBef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ERK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9175801" y="3125330"/>
            <a:ext cx="41910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TO</a:t>
            </a: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8343940" y="2769781"/>
            <a:ext cx="369570" cy="1879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400" kern="0" spc="-20" dirty="0">
                <a:solidFill>
                  <a:srgbClr val="22CC5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PBK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8851859" y="2879821"/>
            <a:ext cx="32639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i="1" kern="0" spc="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AKT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1074461" y="6510500"/>
            <a:ext cx="17208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33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6" name="table 56"/>
          <p:cNvGraphicFramePr>
            <a:graphicFrameLocks noGrp="1"/>
          </p:cNvGraphicFramePr>
          <p:nvPr/>
        </p:nvGraphicFramePr>
        <p:xfrm>
          <a:off x="1117640" y="879449"/>
          <a:ext cx="9568815" cy="5365750"/>
        </p:xfrm>
        <a:graphic>
          <a:graphicData uri="http://schemas.openxmlformats.org/drawingml/2006/table">
            <a:tbl>
              <a:tblPr/>
              <a:tblGrid>
                <a:gridCol w="294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42975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生长因子名称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91235" algn="l" rtl="0" eaLnBrk="0">
                        <a:lnSpc>
                          <a:spcPct val="90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组织来源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8326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功能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3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3825" algn="l" rtl="0" eaLnBrk="0">
                        <a:lnSpc>
                          <a:spcPct val="95000"/>
                        </a:lnSpc>
                      </a:pP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表皮生长因子(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EGF</a:t>
                      </a: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56235" indent="5715" algn="l" rtl="0" eaLnBrk="0">
                        <a:lnSpc>
                          <a:spcPct val="101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唾液腺、巨噬细胞、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血小板等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5621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促进表皮与上皮细胞的生长，尤</a:t>
                      </a: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其是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消化道上皮细胞的增殖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382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肝细胞生长因子(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HGF</a:t>
                      </a: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5623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肝星状细胞等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56210" algn="l" rtl="0" eaLnBrk="0">
                        <a:lnSpc>
                          <a:spcPct val="94000"/>
                        </a:lnSpc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促进细胞分化和细胞迁移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6525" algn="l" rtl="0" eaLnBrk="0">
                        <a:lnSpc>
                          <a:spcPct val="94000"/>
                        </a:lnSpc>
                      </a:pP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促红细胞生成素(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EPO</a:t>
                      </a: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11785" algn="l" rtl="0" eaLnBrk="0">
                        <a:lnSpc>
                          <a:spcPct val="95000"/>
                        </a:lnSpc>
                      </a:pPr>
                      <a:r>
                        <a:rPr sz="18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肾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56210" algn="l" rtl="0" eaLnBrk="0">
                        <a:lnSpc>
                          <a:spcPct val="95000"/>
                        </a:lnSpc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调节成红细胞的发育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类胰岛素生长因子(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IGF</a:t>
                      </a: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2585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肝或其他部位平滑肌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8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细胞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1811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对多种组织细胞起胰岛素样</a:t>
                      </a: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作用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5000"/>
                        </a:lnSpc>
                      </a:pP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神经生长因子(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NGF</a:t>
                      </a:r>
                      <a:r>
                        <a:rPr sz="18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1950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海马和脑皮质产生</a:t>
                      </a:r>
                      <a:r>
                        <a:rPr sz="18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，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在颌下腺成熟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2560" indent="571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营养交感和某些感觉神经元、防止神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经元退化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1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血小板源生长因子(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PDGF</a:t>
                      </a: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2585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血小板、平滑肌细胞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366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促进间质细胞生长、促进血管</a:t>
                      </a: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生成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转化生长因子a(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TGF</a:t>
                      </a: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-a)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2585" algn="l" rtl="0" eaLnBrk="0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肿瘤细胞、巨噬细胞、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8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神经细胞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4930" algn="l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作用类似于EGF,促进细胞恶性转化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转化生长因子β(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TGF</a:t>
                      </a: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-β)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258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8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成骨细胞、造血细胞、</a:t>
                      </a: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8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血小板等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382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对某些细胞起促进和抑制双向作用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0175" algn="l" rtl="0" eaLnBrk="0">
                        <a:lnSpc>
                          <a:spcPct val="95000"/>
                        </a:lnSpc>
                      </a:pP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血管内皮生长因子(</a:t>
                      </a: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VEGF</a:t>
                      </a:r>
                      <a:r>
                        <a:rPr sz="18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6258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8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肿瘤细胞、伤口角质</a:t>
                      </a:r>
                      <a:r>
                        <a:rPr sz="1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8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细胞和巨噬细胞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366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促进血管内皮增殖和新生血管</a:t>
                      </a:r>
                      <a:r>
                        <a:rPr sz="1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形成</a:t>
                      </a:r>
                      <a:endParaRPr sz="18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8" name="textbox 58"/>
          <p:cNvSpPr/>
          <p:nvPr/>
        </p:nvSpPr>
        <p:spPr>
          <a:xfrm>
            <a:off x="1256085" y="214782"/>
            <a:ext cx="3584575" cy="434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8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生长因子的分类和功能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1074461" y="6510500"/>
            <a:ext cx="17208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34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4"/>
          <p:cNvSpPr/>
          <p:nvPr/>
        </p:nvSpPr>
        <p:spPr>
          <a:xfrm>
            <a:off x="399999" y="1798633"/>
            <a:ext cx="5806440" cy="20129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2600" indent="-469900" algn="l" rtl="0" eaLnBrk="0">
              <a:lnSpc>
                <a:spcPct val="101000"/>
              </a:lnSpc>
            </a:pP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</a:t>
            </a:r>
            <a:r>
              <a:rPr sz="2100" kern="0" spc="5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与膜受体结合→酪氨酸活化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胞内相关蛋白质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被磷酸化→核内转录因子活化→基因转录；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9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2600" indent="-469900" algn="l" rtl="0" eaLnBrk="0">
              <a:lnSpc>
                <a:spcPct val="101000"/>
              </a:lnSpc>
              <a:spcBef>
                <a:spcPts val="5"/>
              </a:spcBef>
            </a:pP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②</a:t>
            </a:r>
            <a:r>
              <a:rPr sz="2100" kern="0" spc="5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与膜受体结合→产生相应第二信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使→蛋白激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酶活化→酪氨酸活化胞内相关蛋白质被磷酸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化→核内转录因子活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化→基因转录；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399999" y="4147023"/>
            <a:ext cx="5900420" cy="6680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82600" indent="-469900" algn="l" rtl="0" eaLnBrk="0">
              <a:lnSpc>
                <a:spcPct val="100000"/>
              </a:lnSpc>
            </a:pP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</a:t>
            </a:r>
            <a:r>
              <a:rPr sz="2100" kern="0" spc="5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与胞内受体结合→</a:t>
            </a:r>
            <a:r>
              <a:rPr sz="2100" kern="0" spc="-7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生长因子-受体复合物，活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化相关基因</a:t>
            </a:r>
            <a:r>
              <a:rPr sz="2100" kern="0" spc="-8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→基因转录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10198100" y="905459"/>
            <a:ext cx="848994" cy="22752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</a:pPr>
            <a:r>
              <a:rPr sz="10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生长因子</a:t>
            </a:r>
            <a:endParaRPr sz="1000" dirty="0">
              <a:latin typeface="宋体"/>
              <a:ea typeface="宋体"/>
              <a:cs typeface="宋体"/>
            </a:endParaRPr>
          </a:p>
          <a:p>
            <a:pPr marL="481965" algn="l" rtl="0" eaLnBrk="0">
              <a:lnSpc>
                <a:spcPts val="740"/>
              </a:lnSpc>
              <a:spcBef>
                <a:spcPts val="215"/>
              </a:spcBef>
            </a:pPr>
            <a:r>
              <a:rPr sz="6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(1)</a:t>
            </a:r>
            <a:endParaRPr sz="6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2250" algn="l" rtl="0" eaLnBrk="0">
              <a:lnSpc>
                <a:spcPct val="95000"/>
              </a:lnSpc>
              <a:spcBef>
                <a:spcPts val="310"/>
              </a:spcBef>
            </a:pPr>
            <a:r>
              <a:rPr sz="1000" kern="0" spc="-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细胞液</a:t>
            </a:r>
            <a:endParaRPr sz="1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310"/>
              </a:spcBef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细胞内受体</a:t>
            </a:r>
            <a:endParaRPr sz="1000" dirty="0">
              <a:latin typeface="宋体"/>
              <a:ea typeface="宋体"/>
              <a:cs typeface="宋体"/>
            </a:endParaRPr>
          </a:p>
          <a:p>
            <a:pPr marL="259715" algn="l" rtl="0" eaLnBrk="0">
              <a:lnSpc>
                <a:spcPts val="1135"/>
              </a:lnSpc>
              <a:spcBef>
                <a:spcPts val="180"/>
              </a:spcBef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(2)</a:t>
            </a:r>
            <a:endParaRPr sz="900" dirty="0">
              <a:latin typeface="宋体"/>
              <a:ea typeface="宋体"/>
              <a:cs typeface="宋体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6826281" y="6107081"/>
            <a:ext cx="3690620" cy="3797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210"/>
              </a:lnSpc>
            </a:pPr>
            <a:r>
              <a:rPr sz="1000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生长因子作用机制示</a:t>
            </a:r>
            <a:r>
              <a:rPr sz="10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意图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1500" b="1" kern="0" spc="0" baseline="-17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mRNA</a:t>
            </a:r>
            <a:endParaRPr sz="1500" baseline="-17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99000"/>
              </a:lnSpc>
              <a:spcBef>
                <a:spcPts val="150"/>
              </a:spcBef>
            </a:pPr>
            <a:r>
              <a:rPr sz="12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→蛋白质—→生长</a:t>
            </a:r>
            <a:endParaRPr sz="1200" dirty="0">
              <a:latin typeface="宋体"/>
              <a:ea typeface="宋体"/>
              <a:cs typeface="宋体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313195" y="173878"/>
            <a:ext cx="2854325" cy="438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b="1" kern="0" spc="-4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生长因子作用机制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8407460" y="4080278"/>
            <a:ext cx="711200" cy="1074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000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转录因子</a:t>
            </a:r>
            <a:r>
              <a:rPr sz="10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(IV)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9865" algn="l" rtl="0" eaLnBrk="0">
              <a:lnSpc>
                <a:spcPct val="78000"/>
              </a:lnSpc>
              <a:spcBef>
                <a:spcPts val="455"/>
              </a:spcBef>
            </a:pPr>
            <a:r>
              <a:rPr sz="1500" kern="0" spc="10" dirty="0">
                <a:solidFill>
                  <a:srgbClr val="E4006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X</a:t>
            </a:r>
            <a:r>
              <a:rPr sz="1500" kern="0" spc="-10" dirty="0">
                <a:solidFill>
                  <a:srgbClr val="E4006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3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1165" algn="l" rtl="0" eaLnBrk="0">
              <a:lnSpc>
                <a:spcPct val="95000"/>
              </a:lnSpc>
              <a:spcBef>
                <a:spcPts val="5"/>
              </a:spcBef>
            </a:pP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转录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831494" y="4635527"/>
            <a:ext cx="273101" cy="120632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7619980" y="4619733"/>
            <a:ext cx="626109" cy="1010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10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000" kern="0" spc="-10" dirty="0">
                <a:solidFill>
                  <a:srgbClr val="DD0067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入</a:t>
            </a:r>
            <a:endParaRPr sz="1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7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mRNA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8115340" y="2595892"/>
            <a:ext cx="1245235" cy="330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</a:pP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第二信使</a:t>
            </a:r>
            <a:endParaRPr sz="10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5000"/>
              </a:lnSpc>
              <a:spcBef>
                <a:spcPts val="120"/>
              </a:spcBef>
            </a:pPr>
            <a:r>
              <a:rPr sz="10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蛋白质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6521481" y="1124564"/>
            <a:ext cx="653415" cy="381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178" rIns="0" bIns="0"/>
          <a:lstStyle/>
          <a:p>
            <a:pPr marL="195580" indent="-183515" algn="l" rtl="0" eaLnBrk="0">
              <a:lnSpc>
                <a:spcPct val="127000"/>
              </a:lnSpc>
              <a:spcBef>
                <a:spcPts val="0"/>
              </a:spcBef>
            </a:pPr>
            <a:r>
              <a:rPr sz="12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生长因子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(1)</a:t>
            </a:r>
            <a:endParaRPr sz="700" dirty="0">
              <a:latin typeface="宋体"/>
              <a:ea typeface="宋体"/>
              <a:cs typeface="宋体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08859" y="1009635"/>
            <a:ext cx="508041" cy="419091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9145796" y="1939647"/>
            <a:ext cx="655319" cy="337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10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胞内传导体</a:t>
            </a:r>
            <a:endParaRPr sz="1000" dirty="0">
              <a:latin typeface="宋体"/>
              <a:ea typeface="宋体"/>
              <a:cs typeface="宋体"/>
            </a:endParaRPr>
          </a:p>
          <a:p>
            <a:pPr marL="247015" algn="l" rtl="0" eaLnBrk="0">
              <a:lnSpc>
                <a:spcPts val="1135"/>
              </a:lnSpc>
              <a:spcBef>
                <a:spcPts val="185"/>
              </a:spcBef>
            </a:pPr>
            <a:r>
              <a:rPr sz="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(3)</a:t>
            </a:r>
            <a:endParaRPr sz="900" dirty="0">
              <a:latin typeface="宋体"/>
              <a:ea typeface="宋体"/>
              <a:cs typeface="宋体"/>
            </a:endParaRP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21539" y="1797070"/>
            <a:ext cx="368320" cy="501662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7575601" y="3218187"/>
            <a:ext cx="540384" cy="349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磷酸化</a:t>
            </a:r>
            <a:endParaRPr sz="10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5000"/>
              </a:lnSpc>
              <a:spcBef>
                <a:spcPts val="270"/>
              </a:spcBef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蛋白质一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8464520" y="2990119"/>
            <a:ext cx="563880" cy="328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75565" algn="l" rtl="0" eaLnBrk="0">
              <a:lnSpc>
                <a:spcPct val="99000"/>
              </a:lnSpc>
            </a:pP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活化的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蛋白激酶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94" name="textbox 94"/>
          <p:cNvSpPr/>
          <p:nvPr/>
        </p:nvSpPr>
        <p:spPr>
          <a:xfrm>
            <a:off x="8726756" y="1147300"/>
            <a:ext cx="300354" cy="3600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受体</a:t>
            </a:r>
            <a:endParaRPr sz="1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3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830" algn="l" rtl="0" eaLnBrk="0">
              <a:lnSpc>
                <a:spcPts val="740"/>
              </a:lnSpc>
              <a:spcBef>
                <a:spcPts val="5"/>
              </a:spcBef>
            </a:pPr>
            <a:r>
              <a:rPr sz="600" b="1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(2)</a:t>
            </a:r>
            <a:endParaRPr sz="600" dirty="0">
              <a:latin typeface="宋体"/>
              <a:ea typeface="宋体"/>
              <a:cs typeface="宋体"/>
            </a:endParaRPr>
          </a:p>
        </p:txBody>
      </p:sp>
      <p:sp>
        <p:nvSpPr>
          <p:cNvPr id="96" name="textbox 96"/>
          <p:cNvSpPr/>
          <p:nvPr/>
        </p:nvSpPr>
        <p:spPr>
          <a:xfrm>
            <a:off x="7721661" y="1973597"/>
            <a:ext cx="684530" cy="170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受体胞内区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534400" y="1841510"/>
            <a:ext cx="190561" cy="431779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6663017" y="2054283"/>
            <a:ext cx="654050" cy="170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酪氨酸激酶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8587037" y="1007094"/>
            <a:ext cx="573405" cy="1708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细胞表面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9080459" y="2932414"/>
            <a:ext cx="570230" cy="170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0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蛋白激酶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6959661" y="2507521"/>
            <a:ext cx="427355" cy="152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蛋白质</a:t>
            </a:r>
            <a:endParaRPr sz="1000" dirty="0">
              <a:latin typeface="宋体"/>
              <a:ea typeface="宋体"/>
              <a:cs typeface="宋体"/>
            </a:endParaRPr>
          </a:p>
        </p:txBody>
      </p:sp>
      <p:sp>
        <p:nvSpPr>
          <p:cNvPr id="108" name="textbox 108"/>
          <p:cNvSpPr/>
          <p:nvPr/>
        </p:nvSpPr>
        <p:spPr>
          <a:xfrm rot="16200000">
            <a:off x="8505796" y="1549817"/>
            <a:ext cx="266065" cy="241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1300" kern="0" spc="-20" dirty="0">
                <a:solidFill>
                  <a:srgbClr val="30C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)00</a:t>
            </a:r>
            <a:endParaRPr sz="1300" dirty="0">
              <a:latin typeface="宋体"/>
              <a:ea typeface="宋体"/>
              <a:cs typeface="宋体"/>
            </a:endParaRPr>
          </a:p>
        </p:txBody>
      </p:sp>
      <p:sp>
        <p:nvSpPr>
          <p:cNvPr id="110" name="textbox 110"/>
          <p:cNvSpPr/>
          <p:nvPr/>
        </p:nvSpPr>
        <p:spPr>
          <a:xfrm rot="16200000">
            <a:off x="7420546" y="1535974"/>
            <a:ext cx="294004" cy="2413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6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  <a:spcBef>
                <a:spcPts val="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900</a:t>
            </a:r>
            <a:endParaRPr sz="1400" dirty="0">
              <a:latin typeface="宋体"/>
              <a:ea typeface="宋体"/>
              <a:cs typeface="宋体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8528038" y="1249807"/>
            <a:ext cx="116839" cy="152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000"/>
              </a:lnSpc>
            </a:pPr>
            <a:r>
              <a:rPr sz="700" kern="0" spc="0" dirty="0">
                <a:solidFill>
                  <a:srgbClr val="4CB82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√</a:t>
            </a:r>
            <a:endParaRPr sz="700" dirty="0">
              <a:latin typeface="宋体"/>
              <a:ea typeface="宋体"/>
              <a:cs typeface="宋体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1074462" y="6528203"/>
            <a:ext cx="147320" cy="143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35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3143199" y="1732349"/>
            <a:ext cx="1478280" cy="2303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750" algn="l" rtl="0" eaLnBrk="0">
              <a:lnSpc>
                <a:spcPct val="98000"/>
              </a:lnSpc>
            </a:pPr>
            <a:r>
              <a:rPr sz="2700" kern="0" spc="11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抑癌基因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9250" algn="l" rtl="0" eaLnBrk="0">
              <a:lnSpc>
                <a:spcPct val="99000"/>
              </a:lnSpc>
              <a:spcBef>
                <a:spcPts val="810"/>
              </a:spcBef>
            </a:pPr>
            <a:r>
              <a:rPr sz="2700" kern="0" spc="100" dirty="0">
                <a:solidFill>
                  <a:srgbClr val="C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癌基因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900" kern="0" spc="60" dirty="0">
                <a:solidFill>
                  <a:srgbClr val="2E486A">
                    <a:alpha val="100000"/>
                  </a:srgbClr>
                </a:solidFill>
                <a:latin typeface="KaiTi"/>
                <a:ea typeface="KaiTi"/>
                <a:cs typeface="KaiTi"/>
              </a:rPr>
              <a:t>产物</a:t>
            </a:r>
            <a:endParaRPr sz="3900" dirty="0">
              <a:latin typeface="KaiTi"/>
              <a:ea typeface="KaiTi"/>
              <a:cs typeface="KaiTi"/>
            </a:endParaRPr>
          </a:p>
        </p:txBody>
      </p:sp>
      <p:sp>
        <p:nvSpPr>
          <p:cNvPr id="120" name="textbox 120"/>
          <p:cNvSpPr/>
          <p:nvPr/>
        </p:nvSpPr>
        <p:spPr>
          <a:xfrm>
            <a:off x="4965658" y="1673122"/>
            <a:ext cx="1372869" cy="1603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8000"/>
              </a:lnSpc>
            </a:pPr>
            <a:r>
              <a:rPr sz="3300" kern="0" spc="-40" dirty="0">
                <a:solidFill>
                  <a:srgbClr val="2E486A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负调控</a:t>
            </a:r>
            <a:endParaRPr sz="3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3300" kern="0" spc="230" dirty="0">
                <a:solidFill>
                  <a:srgbClr val="2E486A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正调控</a:t>
            </a:r>
            <a:endParaRPr sz="3300" dirty="0">
              <a:latin typeface="FangSong"/>
              <a:ea typeface="FangSong"/>
              <a:cs typeface="FangSong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1243193" y="247811"/>
            <a:ext cx="5729604" cy="427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9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生长因子与癌基因、抑癌基因的关系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124" name="textbox 124"/>
          <p:cNvSpPr/>
          <p:nvPr/>
        </p:nvSpPr>
        <p:spPr>
          <a:xfrm>
            <a:off x="7091574" y="1779570"/>
            <a:ext cx="1445894" cy="8674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细胞增殖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marL="242570" algn="l" rtl="0" eaLnBrk="0">
              <a:lnSpc>
                <a:spcPct val="99000"/>
              </a:lnSpc>
              <a:spcBef>
                <a:spcPts val="245"/>
              </a:spcBef>
            </a:pP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与生长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3492500" y="4210239"/>
            <a:ext cx="1439544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11067998" y="6510500"/>
            <a:ext cx="17208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36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/>
          <p:nvPr/>
        </p:nvSpPr>
        <p:spPr>
          <a:xfrm>
            <a:off x="518264" y="3953052"/>
            <a:ext cx="10388600" cy="1702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癌细胞异常快速、无限制增殖</a:t>
            </a:r>
            <a:endParaRPr sz="18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192000"/>
              </a:lnSpc>
              <a:spcBef>
                <a:spcPts val="1795"/>
              </a:spcBef>
            </a:pPr>
            <a:r>
              <a:rPr sz="3300" b="1" kern="0" spc="80" baseline="-2700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-48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kern="0" spc="80" baseline="-27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一个恶性转化细胞</a:t>
            </a:r>
            <a:r>
              <a:rPr sz="2100" kern="0" spc="-4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u="sng" kern="0" spc="80" baseline="5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40个细胞周</a:t>
            </a:r>
            <a:r>
              <a:rPr sz="2100" u="sng" kern="0" spc="-8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3300" b="1" kern="0" spc="70" baseline="-1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012个肿瘤细胞—</a:t>
            </a:r>
            <a:r>
              <a:rPr sz="2100" kern="0" spc="-7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kern="0" spc="70" baseline="-1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</a:t>
            </a:r>
            <a:r>
              <a:rPr sz="2100" kern="0" spc="-7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kern="0" spc="70" baseline="-1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广泛转移—</a:t>
            </a:r>
            <a:r>
              <a:rPr sz="2100" kern="0" spc="-7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kern="0" spc="70" baseline="-1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</a:t>
            </a:r>
            <a:r>
              <a:rPr sz="2100" kern="0" spc="-7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3300" b="1" kern="0" spc="70" baseline="-11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宿主死亡</a:t>
            </a:r>
            <a:endParaRPr sz="3300" baseline="-110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9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-43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临床上的早期肿瘤实际上已经是处于其生命史的中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后期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11581" y="4560050"/>
            <a:ext cx="577673" cy="48832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029420" y="1149332"/>
            <a:ext cx="4768899" cy="2724134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518264" y="1327920"/>
            <a:ext cx="6097904" cy="2016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0365" indent="-5715" algn="l" rtl="0" eaLnBrk="0">
              <a:lnSpc>
                <a:spcPct val="103000"/>
              </a:lnSpc>
            </a:pP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肿瘤细胞与正常细胞增殖最主要的区别在于：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是否受机体调控，是否能无限生长；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9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30"/>
              </a:spcBef>
            </a:pPr>
            <a:r>
              <a:rPr sz="2100" b="1" kern="0" spc="-5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-5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恶性肿瘤的自然生长史：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indent="730250" algn="l" rtl="0" eaLnBrk="0">
              <a:lnSpc>
                <a:spcPct val="100000"/>
              </a:lnSpc>
              <a:spcBef>
                <a:spcPts val="25"/>
              </a:spcBef>
            </a:pP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一个细胞的恶性转化</a:t>
            </a:r>
            <a:r>
              <a:rPr sz="2100" kern="0" spc="-8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→转化细胞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的克隆性生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长</a:t>
            </a:r>
            <a:r>
              <a:rPr sz="2100" kern="0" spc="-8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</a:t>
            </a:r>
            <a:r>
              <a:rPr sz="2100" kern="0" spc="-7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局部浸润</a:t>
            </a:r>
            <a:r>
              <a:rPr sz="2100" kern="0" spc="-7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→远处</a:t>
            </a: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转移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7972"/>
            <a:ext cx="1054120" cy="279394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300373" y="203371"/>
            <a:ext cx="732155" cy="4279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概述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5959" y="666734"/>
            <a:ext cx="11004621" cy="12687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1067998" y="6510500"/>
            <a:ext cx="16002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32" name="table 132"/>
          <p:cNvGraphicFramePr>
            <a:graphicFrameLocks noGrp="1"/>
          </p:cNvGraphicFramePr>
          <p:nvPr/>
        </p:nvGraphicFramePr>
        <p:xfrm>
          <a:off x="6419819" y="1336672"/>
          <a:ext cx="5200650" cy="4488815"/>
        </p:xfrm>
        <a:graphic>
          <a:graphicData uri="http://schemas.openxmlformats.org/drawingml/2006/table">
            <a:tbl>
              <a:tblPr/>
              <a:tblGrid>
                <a:gridCol w="18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9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1275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癌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基</a:t>
                      </a:r>
                      <a:r>
                        <a:rPr sz="15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因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676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表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达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产</a:t>
                      </a:r>
                      <a:r>
                        <a:rPr sz="15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物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210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定</a:t>
                      </a:r>
                      <a:r>
                        <a:rPr sz="15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</a:t>
                      </a: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位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02640" algn="l" rtl="0" eaLnBrk="0">
                        <a:lnSpc>
                          <a:spcPct val="98000"/>
                        </a:lnSpc>
                      </a:pP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功</a:t>
                      </a:r>
                      <a:r>
                        <a:rPr sz="15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 </a:t>
                      </a: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能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925"/>
                        </a:lnSpc>
                        <a:spcBef>
                          <a:spcPts val="5"/>
                        </a:spcBef>
                      </a:pP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sis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8575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由细胞分泌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7942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生长因子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1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11200" algn="l" rtl="0" eaLnBrk="0">
                        <a:lnSpc>
                          <a:spcPts val="1920"/>
                        </a:lnSpc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erbB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85750" algn="l" rtl="0" eaLnBrk="0">
                        <a:lnSpc>
                          <a:spcPct val="86000"/>
                        </a:lnSpc>
                        <a:spcBef>
                          <a:spcPts val="0"/>
                        </a:spcBef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质膜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285750" algn="l" rtl="0" eaLnBrk="0">
                        <a:lnSpc>
                          <a:spcPts val="2550"/>
                        </a:lnSpc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质膜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66725" algn="l" rtl="0" eaLnBrk="0">
                        <a:lnSpc>
                          <a:spcPct val="86000"/>
                        </a:lnSpc>
                        <a:spcBef>
                          <a:spcPts val="0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生长因子受体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466725" algn="l" rtl="0" eaLnBrk="0">
                        <a:lnSpc>
                          <a:spcPts val="2800"/>
                        </a:lnSpc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生长因子受体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L="755650" algn="l" rtl="0" eaLnBrk="0">
                        <a:lnSpc>
                          <a:spcPts val="1910"/>
                        </a:lnSpc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trk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8575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质膜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6672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生长因子受体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src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8575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胞液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692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酪氨酸蛋白激酶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900"/>
                        </a:lnSpc>
                        <a:spcBef>
                          <a:spcPts val="5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abl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3812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酪氨酸蛋白激酶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3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880"/>
                        </a:lnSpc>
                        <a:spcBef>
                          <a:spcPts val="5"/>
                        </a:spcBef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rof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3812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5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丝氨酸蛋白激酶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100"/>
                        </a:lnSpc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ras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30225" algn="l" rtl="0" eaLnBrk="0">
                        <a:lnSpc>
                          <a:spcPct val="98000"/>
                        </a:lnSpc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GTP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结合蛋白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jun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2867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转录因子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905"/>
                        </a:lnSpc>
                        <a:spcBef>
                          <a:spcPts val="5"/>
                        </a:spcBef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fos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2867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转录因子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5650" algn="l" rtl="0" eaLnBrk="0">
                        <a:lnSpc>
                          <a:spcPts val="1100"/>
                        </a:lnSpc>
                      </a:pP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myc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3022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5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DNA</a:t>
                      </a:r>
                      <a:r>
                        <a:rPr sz="15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结合蛋白</a:t>
                      </a:r>
                      <a:endParaRPr sz="15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4" name="textbox 134"/>
          <p:cNvSpPr/>
          <p:nvPr/>
        </p:nvSpPr>
        <p:spPr>
          <a:xfrm>
            <a:off x="569014" y="1662355"/>
            <a:ext cx="5313679" cy="1842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3565" algn="l" rtl="0" eaLnBrk="0">
              <a:lnSpc>
                <a:spcPct val="85000"/>
              </a:lnSpc>
            </a:pP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肿瘤的发生与癌基因的异常活化</a:t>
            </a:r>
            <a:r>
              <a:rPr sz="2100" b="1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以及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8415" indent="-5715" algn="l" rtl="0" eaLnBrk="0">
              <a:lnSpc>
                <a:spcPct val="160000"/>
              </a:lnSpc>
              <a:spcBef>
                <a:spcPts val="65"/>
              </a:spcBef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肿瘤抑制基因的异常失</a:t>
            </a: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活密切相关，生长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因子或其受体，可以是癌基因的表达产物，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其过度表达能导致相应的肿瘤发生。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1313053" y="255585"/>
            <a:ext cx="2498089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生长因子与肿瘤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7626320" y="1015196"/>
            <a:ext cx="3392170" cy="279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某些癌基因表达产物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的定位与功能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1067998" y="6510194"/>
            <a:ext cx="17208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37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2"/>
          <p:cNvSpPr/>
          <p:nvPr/>
        </p:nvSpPr>
        <p:spPr>
          <a:xfrm>
            <a:off x="4229912" y="2573833"/>
            <a:ext cx="3675379" cy="879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940" indent="-15240" algn="l" rtl="0" eaLnBrk="0">
              <a:lnSpc>
                <a:spcPct val="95000"/>
              </a:lnSpc>
            </a:pPr>
            <a:r>
              <a:rPr sz="3200" b="1" kern="0" spc="-1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二、细胞周期与肿瘤</a:t>
            </a:r>
            <a:r>
              <a:rPr sz="3200" b="1" kern="0" spc="1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Cell cycle</a:t>
            </a:r>
            <a:r>
              <a:rPr sz="2700" b="1" kern="0" spc="13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sz="2700" b="1" kern="0" spc="3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nd tumor</a:t>
            </a:r>
            <a:endParaRPr sz="27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4" name="textbox 144"/>
          <p:cNvSpPr/>
          <p:nvPr/>
        </p:nvSpPr>
        <p:spPr>
          <a:xfrm>
            <a:off x="11101577" y="6481826"/>
            <a:ext cx="173354" cy="160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1200" kern="0" spc="-30" dirty="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38</a:t>
            </a:r>
            <a:endParaRPr sz="12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6"/>
          <p:cNvSpPr/>
          <p:nvPr/>
        </p:nvSpPr>
        <p:spPr>
          <a:xfrm>
            <a:off x="1454119" y="1569227"/>
            <a:ext cx="7924165" cy="2806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7000"/>
              </a:lnSpc>
            </a:pPr>
            <a:r>
              <a:rPr sz="2300" kern="0" spc="6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cell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cycle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r>
              <a:rPr sz="2300" kern="0" spc="-2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是细胞生命活动的基本过程，指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16510" algn="l" rtl="0" eaLnBrk="0">
              <a:lnSpc>
                <a:spcPts val="4110"/>
              </a:lnSpc>
            </a:pP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从细胞分裂结束开始，到下一次细胞分裂结束为止的过程。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8000"/>
              </a:lnSpc>
              <a:spcBef>
                <a:spcPts val="700"/>
              </a:spcBef>
            </a:pP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u="sng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300" b="1" u="sng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合成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和</a:t>
            </a:r>
            <a:r>
              <a:rPr sz="2300" b="1" u="sng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细胞分裂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是细胞周期两个主要事件。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2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144000"/>
              </a:lnSpc>
            </a:pPr>
            <a:r>
              <a:rPr sz="2300" b="1" kern="0" spc="8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在这一过程中，细胞的遗传物质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经过复制平均</a:t>
            </a: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分配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到两个子细胞中。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1003259" y="230486"/>
            <a:ext cx="11036934" cy="4565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385445" algn="l"/>
                <a:tab pos="11023600" algn="l"/>
              </a:tabLst>
            </a:pPr>
            <a:r>
              <a:rPr sz="28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r>
              <a:rPr sz="2800" b="1" u="sng" kern="0" spc="16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(一)细胞周期</a:t>
            </a:r>
            <a:r>
              <a:rPr sz="28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sp>
        <p:nvSpPr>
          <p:cNvPr id="152" name="textbox 152"/>
          <p:cNvSpPr/>
          <p:nvPr/>
        </p:nvSpPr>
        <p:spPr>
          <a:xfrm>
            <a:off x="11061659" y="6494257"/>
            <a:ext cx="141604" cy="1358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9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39</a:t>
            </a:r>
            <a:endParaRPr sz="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812820" y="1807885"/>
            <a:ext cx="3059429" cy="37693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54660" algn="l" rtl="0" eaLnBrk="0">
              <a:lnSpc>
                <a:spcPct val="102000"/>
              </a:lnSpc>
            </a:pP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·G1:DNA</a:t>
            </a:r>
            <a:r>
              <a:rPr sz="2400" kern="0" spc="4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合成前期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·S:DNA</a:t>
            </a:r>
            <a:r>
              <a:rPr sz="2400" kern="0" spc="4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合成期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450850" algn="l" rtl="0" eaLnBrk="0">
              <a:lnSpc>
                <a:spcPct val="96000"/>
              </a:lnSpc>
              <a:spcBef>
                <a:spcPts val="330"/>
              </a:spcBef>
            </a:pPr>
            <a:r>
              <a:rPr sz="24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·G2:DNA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合成后期</a:t>
            </a:r>
            <a:endParaRPr sz="2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725"/>
              </a:spcBef>
            </a:pPr>
            <a:r>
              <a:rPr sz="2400" kern="0" spc="-6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400" b="1" kern="0" spc="-6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有丝分裂期</a:t>
            </a:r>
            <a:r>
              <a:rPr sz="2400" kern="0" spc="-6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Mitosis: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54660" algn="l" rtl="0" eaLnBrk="0">
              <a:lnSpc>
                <a:spcPct val="109000"/>
              </a:lnSpc>
              <a:spcBef>
                <a:spcPts val="35"/>
              </a:spcBef>
            </a:pPr>
            <a:r>
              <a:rPr sz="2600" b="1" kern="0" spc="-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2600" kern="0" spc="-10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600" b="1" kern="0" spc="-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前期</a:t>
            </a:r>
            <a:r>
              <a:rPr sz="2600" kern="0" spc="-5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600" b="1" kern="0" spc="-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prophase: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2400" kern="0" spc="-5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中期</a:t>
            </a:r>
            <a:r>
              <a:rPr sz="2400" kern="0" spc="-4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metaphase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: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600" b="1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·后期</a:t>
            </a:r>
            <a:r>
              <a:rPr sz="2600" kern="0" spc="-3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b="1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anaphase: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2400" kern="0" spc="-8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末期</a:t>
            </a:r>
            <a:r>
              <a:rPr sz="2400" kern="0" spc="-3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telophase: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58" name="textbox 158"/>
          <p:cNvSpPr/>
          <p:nvPr/>
        </p:nvSpPr>
        <p:spPr>
          <a:xfrm>
            <a:off x="823392" y="265479"/>
            <a:ext cx="2749550" cy="1487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985" algn="l" rtl="0" eaLnBrk="0">
              <a:lnSpc>
                <a:spcPct val="97000"/>
              </a:lnSpc>
            </a:pPr>
            <a:r>
              <a:rPr sz="2700" b="1" kern="0" spc="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细胞周期时相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9000"/>
              </a:lnSpc>
              <a:spcBef>
                <a:spcPts val="5"/>
              </a:spcBef>
            </a:pPr>
            <a:r>
              <a:rPr sz="2600" b="1" kern="0" spc="-13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◆间期</a:t>
            </a:r>
            <a:r>
              <a:rPr sz="2600" kern="0" spc="-3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600" b="1" kern="0" spc="-1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Interphas</a:t>
            </a:r>
            <a:r>
              <a:rPr sz="2600" b="1" kern="0" spc="-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e:</a:t>
            </a:r>
            <a:endParaRPr sz="2600" dirty="0">
              <a:latin typeface="宋体"/>
              <a:ea typeface="宋体"/>
              <a:cs typeface="宋体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6172179" y="2117326"/>
            <a:ext cx="1729104" cy="8902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10000"/>
              </a:lnSpc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有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RNA</a:t>
            </a:r>
            <a:r>
              <a:rPr sz="1800" kern="0" spc="5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和蛋白质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的合成，为纺锤体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形成等做准备</a:t>
            </a:r>
            <a:endParaRPr sz="1700" dirty="0">
              <a:latin typeface="SimHei"/>
              <a:ea typeface="SimHei"/>
              <a:cs typeface="SimHei"/>
            </a:endParaRPr>
          </a:p>
        </p:txBody>
      </p:sp>
      <p:sp>
        <p:nvSpPr>
          <p:cNvPr id="162" name="textbox 162"/>
          <p:cNvSpPr/>
          <p:nvPr/>
        </p:nvSpPr>
        <p:spPr>
          <a:xfrm>
            <a:off x="7880401" y="4244113"/>
            <a:ext cx="1690370" cy="833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6000"/>
              </a:lnSpc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DNA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合成做准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备，主要进行 </a:t>
            </a: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RNA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和蛋白质的合成</a:t>
            </a:r>
            <a:endParaRPr sz="1700" dirty="0">
              <a:latin typeface="SimHei"/>
              <a:ea typeface="SimHei"/>
              <a:cs typeface="SimHei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8483660" y="2544053"/>
            <a:ext cx="1295400" cy="595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5715" algn="l" rtl="0" eaLnBrk="0">
              <a:lnSpc>
                <a:spcPct val="104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细胞分裂，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形成新细胞</a:t>
            </a:r>
            <a:endParaRPr sz="1800" dirty="0">
              <a:latin typeface="SimHei"/>
              <a:ea typeface="SimHei"/>
              <a:cs typeface="SimHei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7194601" y="3131228"/>
            <a:ext cx="504190" cy="862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1695"/>
              </a:lnSpc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G₂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4900"/>
              </a:lnSpc>
            </a:pP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7880401" y="3270324"/>
            <a:ext cx="433069" cy="817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7000"/>
              </a:lnSpc>
            </a:pP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endParaRPr sz="3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  <a:spcBef>
                <a:spcPts val="0"/>
              </a:spcBef>
            </a:pP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endParaRPr sz="1700" dirty="0">
              <a:latin typeface="Calibri"/>
              <a:ea typeface="Calibri"/>
              <a:cs typeface="Calibri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6032459" y="4317219"/>
            <a:ext cx="1053464" cy="274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DNA</a:t>
            </a:r>
            <a:r>
              <a:rPr sz="1700" b="1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合</a:t>
            </a:r>
            <a:r>
              <a:rPr sz="17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成</a:t>
            </a:r>
            <a:endParaRPr sz="1700" dirty="0">
              <a:latin typeface="SimHei"/>
              <a:ea typeface="SimHei"/>
              <a:cs typeface="SimHei"/>
            </a:endParaRPr>
          </a:p>
        </p:txBody>
      </p:sp>
      <p:pic>
        <p:nvPicPr>
          <p:cNvPr id="172" name="picture 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65679" y="4038607"/>
            <a:ext cx="489020" cy="374652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102901" y="3219419"/>
            <a:ext cx="298460" cy="241333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953780" y="2870210"/>
            <a:ext cx="279318" cy="254020"/>
          </a:xfrm>
          <a:prstGeom prst="rect">
            <a:avLst/>
          </a:prstGeom>
        </p:spPr>
      </p:pic>
      <p:sp>
        <p:nvSpPr>
          <p:cNvPr id="178" name="textbox 178"/>
          <p:cNvSpPr/>
          <p:nvPr/>
        </p:nvSpPr>
        <p:spPr>
          <a:xfrm>
            <a:off x="11067998" y="6510500"/>
            <a:ext cx="17589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40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82" name="picture 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6939" y="1219214"/>
            <a:ext cx="3143219" cy="3829027"/>
          </a:xfrm>
          <a:prstGeom prst="rect">
            <a:avLst/>
          </a:prstGeom>
        </p:spPr>
      </p:pic>
      <p:pic>
        <p:nvPicPr>
          <p:cNvPr id="184" name="picture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248180" y="1225524"/>
            <a:ext cx="3086039" cy="3816408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1259" y="1212836"/>
            <a:ext cx="3048000" cy="3841783"/>
          </a:xfrm>
          <a:prstGeom prst="rect">
            <a:avLst/>
          </a:prstGeom>
        </p:spPr>
      </p:pic>
      <p:sp>
        <p:nvSpPr>
          <p:cNvPr id="188" name="textbox 188"/>
          <p:cNvSpPr/>
          <p:nvPr/>
        </p:nvSpPr>
        <p:spPr>
          <a:xfrm>
            <a:off x="409729" y="5253009"/>
            <a:ext cx="11410950" cy="833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indent="-5715" algn="l" rtl="0" eaLnBrk="0">
              <a:lnSpc>
                <a:spcPct val="98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2001年，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Leland</a:t>
            </a:r>
            <a:r>
              <a:rPr sz="1800" kern="0" spc="3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Hartwell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(利兰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1800" kern="0" spc="-4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哈特韦尔),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Paul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nurse</a:t>
            </a:r>
            <a:r>
              <a:rPr sz="1800" kern="0" spc="-4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(保罗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1800" kern="0" spc="-5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纳斯)和</a:t>
            </a:r>
            <a:r>
              <a:rPr sz="1800" kern="0" spc="-3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Tim</a:t>
            </a:r>
            <a:r>
              <a:rPr sz="1800" kern="0" spc="6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hunt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(蒂莫西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</a:t>
            </a:r>
            <a:r>
              <a:rPr sz="1800" kern="0" spc="-5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亨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特)因成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功揭示细胞周期分子机制而共同获得第100届诺贝尔生理学与医学奖。这标志着细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胞周期的研究已获得全世界的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认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同，为细胞周期与肿瘤的研究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奠定了基础。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sp>
        <p:nvSpPr>
          <p:cNvPr id="190" name="textbox 190"/>
          <p:cNvSpPr/>
          <p:nvPr/>
        </p:nvSpPr>
        <p:spPr>
          <a:xfrm>
            <a:off x="1281354" y="233726"/>
            <a:ext cx="2853689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细胞周期调控机制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192" name="picture 1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sp>
        <p:nvSpPr>
          <p:cNvPr id="194" name="textbox 194"/>
          <p:cNvSpPr/>
          <p:nvPr/>
        </p:nvSpPr>
        <p:spPr>
          <a:xfrm>
            <a:off x="11296599" y="6444315"/>
            <a:ext cx="181610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41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569105" y="1027450"/>
            <a:ext cx="7232015" cy="4879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细胞周期主要受以下因素调控：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7805" algn="l" rtl="0" eaLnBrk="0">
              <a:lnSpc>
                <a:spcPct val="101000"/>
              </a:lnSpc>
              <a:spcBef>
                <a:spcPts val="640"/>
              </a:spcBef>
            </a:pPr>
            <a:r>
              <a:rPr sz="2100" kern="0" spc="1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细胞周期蛋白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cyclins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是一类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呈细胞周期特异性或时相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性表达、累积与分解的蛋白质，它与周期素依赖性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激酶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共同影响细胞周期的运行。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217805" algn="l" rtl="0" eaLnBrk="0">
              <a:lnSpc>
                <a:spcPts val="2830"/>
              </a:lnSpc>
              <a:spcBef>
                <a:spcPts val="805"/>
              </a:spcBef>
            </a:pPr>
            <a:r>
              <a:rPr sz="2100" kern="0" spc="13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细胞周期蛋白依赖性激酶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CDKs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cyclin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dependent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7805" algn="l" rtl="0" eaLnBrk="0">
              <a:lnSpc>
                <a:spcPct val="103000"/>
              </a:lnSpc>
              <a:spcBef>
                <a:spcPts val="25"/>
              </a:spcBef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kinase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100" kern="0" spc="2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主要在细胞周期调控中起作用的蛋白激酶，在细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胞周期内特定的时间激活，通过相对应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的底物磷酸化，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217805" algn="l" rtl="0" eaLnBrk="0">
              <a:lnSpc>
                <a:spcPct val="98000"/>
              </a:lnSpc>
              <a:spcBef>
                <a:spcPts val="215"/>
              </a:spcBef>
            </a:pP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驱使细胞完成细胞周期。由于受周期蛋白的激活而得名。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217805" algn="l" rtl="0" eaLnBrk="0">
              <a:lnSpc>
                <a:spcPct val="88000"/>
              </a:lnSpc>
              <a:spcBef>
                <a:spcPts val="1575"/>
              </a:spcBef>
            </a:pPr>
            <a:r>
              <a:rPr sz="2100" kern="0" spc="9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细胞周期依赖性蛋白激酶抑制物</a:t>
            </a:r>
            <a:r>
              <a:rPr sz="2100" kern="0" spc="-25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CKIs</a:t>
            </a:r>
            <a:r>
              <a:rPr sz="2100" kern="0" spc="7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cyclin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-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dependent       kinase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inhibitor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7805" algn="l" rtl="0" eaLnBrk="0">
              <a:lnSpc>
                <a:spcPct val="99000"/>
              </a:lnSpc>
              <a:spcBef>
                <a:spcPts val="5"/>
              </a:spcBef>
            </a:pPr>
            <a:r>
              <a:rPr sz="2100" kern="0" spc="9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成熟促进因子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MPF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):G2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晚期形成的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cyclinB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-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</a:t>
            </a:r>
            <a:r>
              <a:rPr sz="2100" kern="0" spc="-4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合物，在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G2-M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转换中起关键作用，可促进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M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期的启动。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00" name="picture 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343961" y="1809757"/>
            <a:ext cx="3028858" cy="2800326"/>
          </a:xfrm>
          <a:prstGeom prst="rect">
            <a:avLst/>
          </a:prstGeom>
        </p:spPr>
      </p:pic>
      <p:sp>
        <p:nvSpPr>
          <p:cNvPr id="202" name="textbox 202"/>
          <p:cNvSpPr/>
          <p:nvPr/>
        </p:nvSpPr>
        <p:spPr>
          <a:xfrm>
            <a:off x="1281354" y="242898"/>
            <a:ext cx="2846704" cy="429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细胞周期调控因素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8468376" y="4584553"/>
            <a:ext cx="1901825" cy="334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100" b="1" kern="0" spc="-10" dirty="0">
                <a:solidFill>
                  <a:srgbClr val="006083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周期蛋白依赖性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206" name="textbox 206"/>
          <p:cNvSpPr/>
          <p:nvPr/>
        </p:nvSpPr>
        <p:spPr>
          <a:xfrm>
            <a:off x="8436724" y="4892730"/>
            <a:ext cx="1766570" cy="325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100" b="1" kern="0" spc="-10" dirty="0">
                <a:solidFill>
                  <a:srgbClr val="006083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蛋白激酶</a:t>
            </a:r>
            <a:r>
              <a:rPr sz="2100" b="1" kern="0" spc="-10" dirty="0">
                <a:solidFill>
                  <a:srgbClr val="00608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100" b="1" kern="0" spc="0" dirty="0">
                <a:solidFill>
                  <a:srgbClr val="00608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2100" b="1" kern="0" spc="-10" dirty="0">
                <a:solidFill>
                  <a:srgbClr val="006083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7972"/>
            <a:ext cx="1054120" cy="279394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11074461" y="6512176"/>
            <a:ext cx="17589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42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228579" y="1495125"/>
            <a:ext cx="5036184" cy="41967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015" algn="l" rtl="0" eaLnBrk="0">
              <a:lnSpc>
                <a:spcPct val="100000"/>
              </a:lnSpc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CDKs</a:t>
            </a:r>
            <a:r>
              <a:rPr sz="2200" kern="0" spc="-4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是细胞周期调控的核心，主导周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000" kern="0" spc="1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期的启动、进行和结束。</a:t>
            </a:r>
            <a:endParaRPr sz="2000" dirty="0">
              <a:latin typeface="FangSong"/>
              <a:ea typeface="FangSong"/>
              <a:cs typeface="FangSong"/>
            </a:endParaRPr>
          </a:p>
          <a:p>
            <a:pPr marL="247015" algn="l" rtl="0" eaLnBrk="0">
              <a:lnSpc>
                <a:spcPct val="101000"/>
              </a:lnSpc>
              <a:spcBef>
                <a:spcPts val="129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Cyclins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对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有正性调节作用，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CKIs  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则起负性调节作用。</a:t>
            </a:r>
            <a:endParaRPr sz="2000" dirty="0">
              <a:latin typeface="宋体"/>
              <a:ea typeface="宋体"/>
              <a:cs typeface="宋体"/>
            </a:endParaRPr>
          </a:p>
          <a:p>
            <a:pPr marL="247015" algn="l" rtl="0" eaLnBrk="0">
              <a:lnSpc>
                <a:spcPct val="102000"/>
              </a:lnSpc>
              <a:spcBef>
                <a:spcPts val="1040"/>
              </a:spcBef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每种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 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能结合至少一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种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CDK, 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每</a:t>
            </a:r>
            <a:r>
              <a:rPr sz="2200" kern="0" spc="-4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种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2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负责其中特定的一部分，相继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发挥相应的作用。</a:t>
            </a:r>
            <a:endParaRPr sz="2000" dirty="0">
              <a:latin typeface="FangSong"/>
              <a:ea typeface="FangSong"/>
              <a:cs typeface="FangSong"/>
            </a:endParaRPr>
          </a:p>
          <a:p>
            <a:pPr marL="247015" algn="l" rtl="0" eaLnBrk="0">
              <a:lnSpc>
                <a:spcPct val="103000"/>
              </a:lnSpc>
              <a:spcBef>
                <a:spcPts val="1090"/>
              </a:spcBef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200" kern="0" spc="-3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的异常表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达、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抑制因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子的缺失等都将使细胞周期发生紊乱，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细胞的增殖失控，最终发生癌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变。</a:t>
            </a:r>
            <a:endParaRPr sz="20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0825" algn="l" rtl="0" eaLnBrk="0">
              <a:lnSpc>
                <a:spcPct val="95000"/>
              </a:lnSpc>
            </a:pPr>
            <a:r>
              <a:rPr sz="2000" b="1" kern="0" spc="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调节蛋白磷酸化的激酶</a:t>
            </a:r>
            <a:endParaRPr sz="20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16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1279" y="5384832"/>
            <a:ext cx="228600" cy="260329"/>
          </a:xfrm>
          <a:prstGeom prst="rect">
            <a:avLst/>
          </a:prstGeom>
        </p:spPr>
      </p:pic>
      <p:sp>
        <p:nvSpPr>
          <p:cNvPr id="218" name="textbox 218"/>
          <p:cNvSpPr/>
          <p:nvPr/>
        </p:nvSpPr>
        <p:spPr>
          <a:xfrm>
            <a:off x="6108659" y="1583072"/>
            <a:ext cx="3467734" cy="9251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1.与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结合调控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活性</a:t>
            </a:r>
            <a:endParaRPr sz="11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3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9000"/>
              </a:lnSpc>
              <a:spcBef>
                <a:spcPts val="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9766259" y="3263988"/>
            <a:ext cx="2068195" cy="15024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35000" algn="l" rtl="0" eaLnBrk="0">
              <a:lnSpc>
                <a:spcPct val="97000"/>
              </a:lnSpc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2.通过激活160位</a:t>
            </a:r>
            <a:endParaRPr sz="1100" dirty="0">
              <a:latin typeface="宋体"/>
              <a:ea typeface="宋体"/>
              <a:cs typeface="宋体"/>
            </a:endParaRPr>
          </a:p>
          <a:p>
            <a:pPr marL="805815" indent="-5715" algn="l" rtl="0" eaLnBrk="0">
              <a:lnSpc>
                <a:spcPct val="99000"/>
              </a:lnSpc>
              <a:spcBef>
                <a:spcPts val="15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附近苏氨酸的磷酸化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调控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活性</a:t>
            </a:r>
            <a:endParaRPr sz="11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  <a:spcBef>
                <a:spcPts val="270"/>
              </a:spcBef>
            </a:pPr>
            <a:r>
              <a:rPr sz="900" kern="0" spc="-10" dirty="0">
                <a:solidFill>
                  <a:srgbClr val="3D736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Thm)</a:t>
            </a:r>
            <a:endParaRPr sz="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34950" algn="l" rtl="0" eaLnBrk="0">
              <a:lnSpc>
                <a:spcPct val="81000"/>
              </a:lnSpc>
              <a:spcBef>
                <a:spcPts val="415"/>
              </a:spcBef>
            </a:pPr>
            <a:r>
              <a:rPr sz="2200" kern="0" spc="-10" dirty="0">
                <a:solidFill>
                  <a:srgbClr val="F70018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1179885" y="247957"/>
            <a:ext cx="4237354" cy="436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细胞周期调控的核心：</a:t>
            </a: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CDKs</a:t>
            </a:r>
            <a:endParaRPr sz="2800" dirty="0">
              <a:latin typeface="宋体"/>
              <a:ea typeface="宋体"/>
              <a:cs typeface="宋体"/>
            </a:endParaRPr>
          </a:p>
        </p:txBody>
      </p:sp>
      <p:sp>
        <p:nvSpPr>
          <p:cNvPr id="224" name="textbox 224"/>
          <p:cNvSpPr/>
          <p:nvPr/>
        </p:nvSpPr>
        <p:spPr>
          <a:xfrm>
            <a:off x="5537219" y="4184160"/>
            <a:ext cx="2047875" cy="3562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0" indent="-139700" algn="l" rtl="0" eaLnBrk="0">
              <a:lnSpc>
                <a:spcPct val="99000"/>
              </a:lnSpc>
            </a:pP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3.通过抑制第14位苏氨酸和第15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位酪氨酸的磷酸化调控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1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活性</a:t>
            </a:r>
            <a:endParaRPr sz="1100" dirty="0">
              <a:latin typeface="宋体"/>
              <a:ea typeface="宋体"/>
              <a:cs typeface="宋体"/>
            </a:endParaRPr>
          </a:p>
        </p:txBody>
      </p:sp>
      <p:sp>
        <p:nvSpPr>
          <p:cNvPr id="226" name="textbox 226"/>
          <p:cNvSpPr/>
          <p:nvPr/>
        </p:nvSpPr>
        <p:spPr>
          <a:xfrm>
            <a:off x="5549899" y="2882958"/>
            <a:ext cx="1376044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8600" indent="-215900" algn="l" rtl="0" eaLnBrk="0">
              <a:lnSpc>
                <a:spcPct val="106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</a:t>
            </a:r>
            <a:r>
              <a:rPr sz="1100" kern="0" spc="-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.</a:t>
            </a:r>
            <a:r>
              <a:rPr sz="1100" kern="0" spc="-1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与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CKI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结合调控</a:t>
            </a: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100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活性</a:t>
            </a:r>
            <a:endParaRPr sz="1100" dirty="0">
              <a:latin typeface="宋体"/>
              <a:ea typeface="宋体"/>
              <a:cs typeface="宋体"/>
            </a:endParaRPr>
          </a:p>
        </p:txBody>
      </p:sp>
      <p:sp>
        <p:nvSpPr>
          <p:cNvPr id="228" name="textbox 228"/>
          <p:cNvSpPr/>
          <p:nvPr/>
        </p:nvSpPr>
        <p:spPr>
          <a:xfrm>
            <a:off x="7747020" y="5147826"/>
            <a:ext cx="1710689" cy="244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500" b="1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5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激活机制示意图</a:t>
            </a:r>
            <a:endParaRPr sz="1500" dirty="0">
              <a:latin typeface="SimHei"/>
              <a:ea typeface="SimHei"/>
              <a:cs typeface="SimHei"/>
            </a:endParaRPr>
          </a:p>
        </p:txBody>
      </p:sp>
      <p:sp>
        <p:nvSpPr>
          <p:cNvPr id="230" name="textbox 230"/>
          <p:cNvSpPr/>
          <p:nvPr/>
        </p:nvSpPr>
        <p:spPr>
          <a:xfrm rot="5400000">
            <a:off x="7945934" y="4074998"/>
            <a:ext cx="646430" cy="395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675"/>
              </a:lnSpc>
              <a:spcBef>
                <a:spcPts val="0"/>
              </a:spcBef>
            </a:pPr>
            <a:r>
              <a:rPr sz="2200" kern="0" spc="-100" dirty="0">
                <a:solidFill>
                  <a:srgbClr val="000000">
                    <a:alpha val="100000"/>
                  </a:srgbClr>
                </a:solidFill>
                <a:latin typeface="YouYuan" panose="02010509060101010101"/>
                <a:ea typeface="YouYuan" panose="02010509060101010101"/>
                <a:cs typeface="YouYuan" panose="02010509060101010101"/>
              </a:rPr>
              <a:t>目</a:t>
            </a:r>
            <a:r>
              <a:rPr sz="2200" kern="0" spc="-430" dirty="0">
                <a:solidFill>
                  <a:srgbClr val="000000">
                    <a:alpha val="100000"/>
                  </a:srgbClr>
                </a:solidFill>
                <a:latin typeface="YouYuan" panose="02010509060101010101"/>
                <a:ea typeface="YouYuan" panose="02010509060101010101"/>
                <a:cs typeface="YouYuan" panose="02010509060101010101"/>
              </a:rPr>
              <a:t> </a:t>
            </a:r>
            <a:r>
              <a:rPr sz="2200" kern="0" spc="-100" dirty="0">
                <a:solidFill>
                  <a:srgbClr val="000000">
                    <a:alpha val="100000"/>
                  </a:srgbClr>
                </a:solidFill>
                <a:latin typeface="YouYuan" panose="02010509060101010101"/>
                <a:ea typeface="YouYuan" panose="02010509060101010101"/>
                <a:cs typeface="YouYuan" panose="02010509060101010101"/>
              </a:rPr>
              <a:t>正</a:t>
            </a:r>
            <a:endParaRPr sz="2200" dirty="0">
              <a:latin typeface="YouYuan" panose="02010509060101010101"/>
              <a:ea typeface="YouYuan" panose="02010509060101010101"/>
              <a:cs typeface="YouYuan" panose="02010509060101010101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7816880" y="4143651"/>
            <a:ext cx="190500" cy="556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ct val="79000"/>
              </a:lnSpc>
            </a:pPr>
            <a:r>
              <a:rPr sz="1100" kern="0" spc="20" dirty="0">
                <a:solidFill>
                  <a:srgbClr val="FA0021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D-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9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r>
              <a:rPr sz="2100" kern="0" spc="-120" dirty="0">
                <a:solidFill>
                  <a:srgbClr val="F3001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8000979" y="2857215"/>
            <a:ext cx="431800" cy="2609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CKI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36" name="textbox 236"/>
          <p:cNvSpPr/>
          <p:nvPr/>
        </p:nvSpPr>
        <p:spPr>
          <a:xfrm>
            <a:off x="8966220" y="3832001"/>
            <a:ext cx="337184" cy="2051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11074461" y="6514926"/>
            <a:ext cx="169545" cy="159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43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table 240"/>
          <p:cNvGraphicFramePr>
            <a:graphicFrameLocks noGrp="1"/>
          </p:cNvGraphicFramePr>
          <p:nvPr/>
        </p:nvGraphicFramePr>
        <p:xfrm>
          <a:off x="3825844" y="1082652"/>
          <a:ext cx="7340600" cy="4826000"/>
        </p:xfrm>
        <a:graphic>
          <a:graphicData uri="http://schemas.openxmlformats.org/drawingml/2006/table">
            <a:tbl>
              <a:tblPr/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27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700" b="1" kern="0" spc="0" dirty="0">
                          <a:solidFill>
                            <a:srgbClr val="00A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</a:t>
                      </a:r>
                      <a:r>
                        <a:rPr sz="1700" b="1" kern="0" spc="-10" dirty="0">
                          <a:solidFill>
                            <a:srgbClr val="00A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类型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3025" algn="l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700" b="1" kern="0" spc="-20" dirty="0">
                          <a:solidFill>
                            <a:srgbClr val="00A1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结合的cyclin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31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700" b="1" kern="0" spc="-10" dirty="0">
                          <a:solidFill>
                            <a:srgbClr val="00A5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主要作用时期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5349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1700" b="1" kern="0" spc="10" dirty="0">
                          <a:solidFill>
                            <a:srgbClr val="00A6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作用特点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3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3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98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Cdk1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4290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cyclinA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09600" algn="l" rtl="0" eaLnBrk="0">
                        <a:lnSpc>
                          <a:spcPct val="78000"/>
                        </a:lnSpc>
                        <a:spcBef>
                          <a:spcPts val="0"/>
                        </a:spcBef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₂</a:t>
                      </a:r>
                      <a:endParaRPr sz="17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促进G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₂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期向M期转换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4290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cyclinB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4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016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G2、M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磷酸化多种与有丝分裂相关的蛋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  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白，促进G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₂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期向M期转换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99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Cdk2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4290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cyclinA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17550" algn="l" rtl="0" eaLnBrk="0">
                        <a:lnSpc>
                          <a:spcPct val="78000"/>
                        </a:lnSpc>
                        <a:spcBef>
                          <a:spcPts val="5"/>
                        </a:spcBef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6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95000"/>
                        </a:lnSpc>
                      </a:pP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能启动S期的DNA的复制</a:t>
                      </a:r>
                      <a:r>
                        <a:rPr sz="17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，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95250" algn="l" rtl="0" eaLnBrk="0">
                        <a:lnSpc>
                          <a:spcPct val="95000"/>
                        </a:lnSpc>
                        <a:spcBef>
                          <a:spcPts val="200"/>
                        </a:spcBef>
                      </a:pP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并阻止已复制的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DNA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再发生复制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85115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</a:t>
                      </a:r>
                      <a:r>
                        <a:rPr sz="1700" kern="0" spc="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93700" algn="l" rtl="0" eaLnBrk="0">
                        <a:lnSpc>
                          <a:spcPct val="95000"/>
                        </a:lnSpc>
                      </a:pP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-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晚</a:t>
                      </a:r>
                      <a:r>
                        <a:rPr sz="1700" kern="0" spc="-2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使晚G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期细胞跨越限制点向S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期发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生转换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</a:pPr>
                      <a:r>
                        <a:rPr sz="1700" kern="0" spc="-20" dirty="0">
                          <a:solidFill>
                            <a:srgbClr val="009A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Cdk3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66115" algn="l" rtl="0" eaLnBrk="0">
                        <a:lnSpc>
                          <a:spcPts val="2110"/>
                        </a:lnSpc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?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09600" algn="l" rtl="0" eaLnBrk="0">
                        <a:lnSpc>
                          <a:spcPct val="78000"/>
                        </a:lnSpc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endParaRPr sz="1700" dirty="0"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99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Cdk4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9850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cyclinD(D1\D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450850" algn="l" rtl="0" eaLnBrk="0">
                        <a:lnSpc>
                          <a:spcPct val="94000"/>
                        </a:lnSpc>
                        <a:spcBef>
                          <a:spcPts val="30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2\D3)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77800" algn="l" rtl="0" eaLnBrk="0">
                        <a:lnSpc>
                          <a:spcPct val="95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中、晚期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103000"/>
                        </a:lnSpc>
                        <a:spcBef>
                          <a:spcPts val="0"/>
                        </a:spcBef>
                      </a:pP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使晚G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期细胞跨越限制点向S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期发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生转换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</a:pPr>
                      <a:r>
                        <a:rPr sz="1700" kern="0" spc="-20" dirty="0">
                          <a:solidFill>
                            <a:srgbClr val="0099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Cdk5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66115" algn="l" rtl="0" eaLnBrk="0">
                        <a:lnSpc>
                          <a:spcPts val="2110"/>
                        </a:lnSpc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?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5245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₀</a:t>
                      </a:r>
                      <a:r>
                        <a:rPr sz="1700" kern="0" spc="-3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?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95275" algn="l" rtl="0" eaLnBrk="0">
                        <a:lnSpc>
                          <a:spcPts val="212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98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Cdk6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sz="4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9850" algn="l" rtl="0" eaLnBrk="0">
                        <a:lnSpc>
                          <a:spcPct val="93000"/>
                        </a:lnSpc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cyclinD(D1\D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  <a:p>
                      <a:pPr marL="450850" algn="l" rtl="0" eaLnBrk="0">
                        <a:lnSpc>
                          <a:spcPct val="94000"/>
                        </a:lnSpc>
                        <a:spcBef>
                          <a:spcPts val="35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2\D3)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77800" algn="l" rtl="0" eaLnBrk="0">
                        <a:lnSpc>
                          <a:spcPct val="9500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中、晚期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5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使晚G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₁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期细胞跨越限制点向S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期发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生转换</a:t>
                      </a:r>
                      <a:endParaRPr sz="17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2" name="textbox 242"/>
          <p:cNvSpPr/>
          <p:nvPr/>
        </p:nvSpPr>
        <p:spPr>
          <a:xfrm>
            <a:off x="450839" y="1415411"/>
            <a:ext cx="2740660" cy="3406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5750" algn="l" rtl="0" eaLnBrk="0">
              <a:lnSpc>
                <a:spcPct val="104000"/>
              </a:lnSpc>
              <a:spcBef>
                <a:spcPts val="0"/>
              </a:spcBef>
            </a:pPr>
            <a:r>
              <a:rPr sz="2600" kern="0" spc="-1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CDK-cyclin</a:t>
            </a:r>
            <a:r>
              <a:rPr sz="2600" kern="0" spc="-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复合物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能使关键的靶蛋白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磷酸化，促使细胞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进入分裂周期；</a:t>
            </a:r>
            <a:endParaRPr sz="2300" dirty="0">
              <a:latin typeface="FangSong"/>
              <a:ea typeface="FangSong"/>
              <a:cs typeface="FangSong"/>
            </a:endParaRPr>
          </a:p>
          <a:p>
            <a:pPr marL="285750" algn="l" rtl="0" eaLnBrk="0">
              <a:lnSpc>
                <a:spcPct val="104000"/>
              </a:lnSpc>
              <a:spcBef>
                <a:spcPts val="5"/>
              </a:spcBef>
            </a:pP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每种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至少结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合一种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CDK, 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发</a:t>
            </a:r>
            <a:r>
              <a:rPr sz="2300" kern="0" spc="-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挥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作用后表达水平下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6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降，另一种</a:t>
            </a:r>
            <a:r>
              <a:rPr sz="26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继续维持细胞周期</a:t>
            </a:r>
            <a:endParaRPr sz="23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3539" y="3047969"/>
            <a:ext cx="273100" cy="285772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1141452" y="241761"/>
            <a:ext cx="9088119" cy="394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600" b="1" kern="0" spc="13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细胞周期中一些主要的</a:t>
            </a:r>
            <a:r>
              <a:rPr sz="26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2600" b="1" kern="0" spc="13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</a:t>
            </a:r>
            <a:r>
              <a:rPr sz="26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600" b="1" kern="0" spc="13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600" b="1" kern="0" spc="13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的结合关系及作用特点</a:t>
            </a:r>
            <a:endParaRPr sz="26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39400" y="406405"/>
            <a:ext cx="1657380" cy="311147"/>
          </a:xfrm>
          <a:prstGeom prst="rect">
            <a:avLst/>
          </a:prstGeom>
        </p:spPr>
      </p:pic>
      <p:pic>
        <p:nvPicPr>
          <p:cNvPr id="250" name="picture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7972"/>
            <a:ext cx="1060460" cy="279394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22299" y="666734"/>
            <a:ext cx="10217261" cy="12687"/>
          </a:xfrm>
          <a:prstGeom prst="rect">
            <a:avLst/>
          </a:prstGeom>
        </p:spPr>
      </p:pic>
      <p:sp>
        <p:nvSpPr>
          <p:cNvPr id="254" name="textbox 254"/>
          <p:cNvSpPr/>
          <p:nvPr/>
        </p:nvSpPr>
        <p:spPr>
          <a:xfrm>
            <a:off x="11067998" y="6508132"/>
            <a:ext cx="163195" cy="15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44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58" name="textbox 258"/>
          <p:cNvSpPr/>
          <p:nvPr/>
        </p:nvSpPr>
        <p:spPr>
          <a:xfrm>
            <a:off x="924533" y="1320522"/>
            <a:ext cx="4866640" cy="3311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100" b="1" kern="0" spc="-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细胞周期的时顺调控：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103000"/>
              </a:lnSpc>
              <a:spcBef>
                <a:spcPts val="635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不同分子的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  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和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及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CKI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其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他相关调控蛋白精准调控细胞周期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的每一个时相。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8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8940" algn="l" rtl="0" eaLnBrk="0">
              <a:lnSpc>
                <a:spcPct val="102000"/>
              </a:lnSpc>
              <a:spcBef>
                <a:spcPts val="640"/>
              </a:spcBef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细胞通过调节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的水解和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CDKs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的连续激活和灭活来实现周期调控。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548005" algn="l" rtl="0" eaLnBrk="0">
              <a:lnSpc>
                <a:spcPct val="95000"/>
              </a:lnSpc>
              <a:spcBef>
                <a:spcPts val="205"/>
              </a:spcBef>
            </a:pP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(泛素化降解)</a:t>
            </a:r>
            <a:endParaRPr sz="2100" dirty="0">
              <a:latin typeface="宋体"/>
              <a:ea typeface="宋体"/>
              <a:cs typeface="宋体"/>
            </a:endParaRPr>
          </a:p>
        </p:txBody>
      </p:sp>
      <p:sp>
        <p:nvSpPr>
          <p:cNvPr id="260" name="textbox 260"/>
          <p:cNvSpPr/>
          <p:nvPr/>
        </p:nvSpPr>
        <p:spPr>
          <a:xfrm>
            <a:off x="7787511" y="4773926"/>
            <a:ext cx="2411095" cy="1579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8000"/>
              </a:lnSpc>
            </a:pPr>
            <a:r>
              <a:rPr sz="1300" b="1" kern="0" spc="40" dirty="0">
                <a:solidFill>
                  <a:srgbClr val="3B81EB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S期细胞周期蛋白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215" algn="l" rtl="0" eaLnBrk="0">
              <a:lnSpc>
                <a:spcPct val="100000"/>
              </a:lnSpc>
              <a:spcBef>
                <a:spcPts val="395"/>
              </a:spcBef>
            </a:pPr>
            <a:r>
              <a:rPr sz="13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活化的</a:t>
            </a:r>
            <a:r>
              <a:rPr sz="1300" b="1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S-CdK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400"/>
              </a:spcBef>
            </a:pP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启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</a:t>
            </a: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1300" kern="0" spc="4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复制机器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5300" algn="l" rtl="0" eaLnBrk="0">
              <a:lnSpc>
                <a:spcPct val="98000"/>
              </a:lnSpc>
            </a:pPr>
            <a:r>
              <a:rPr sz="1600" b="1" kern="0" spc="-50" dirty="0">
                <a:solidFill>
                  <a:srgbClr val="ECFC0E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S期</a:t>
            </a:r>
            <a:endParaRPr sz="1600" dirty="0">
              <a:latin typeface="宋体"/>
              <a:ea typeface="宋体"/>
              <a:cs typeface="宋体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6466568" y="2437131"/>
            <a:ext cx="1083944" cy="2125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300" b="1" kern="0" spc="-70" dirty="0">
                <a:solidFill>
                  <a:srgbClr val="8ACE33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有丝分裂细</a:t>
            </a:r>
            <a:endParaRPr sz="1300" dirty="0">
              <a:latin typeface="宋体"/>
              <a:ea typeface="宋体"/>
              <a:cs typeface="宋体"/>
            </a:endParaRPr>
          </a:p>
          <a:p>
            <a:pPr marL="12700" algn="l" rtl="0" eaLnBrk="0">
              <a:lnSpc>
                <a:spcPct val="93000"/>
              </a:lnSpc>
              <a:spcBef>
                <a:spcPts val="10"/>
              </a:spcBef>
            </a:pPr>
            <a:r>
              <a:rPr sz="1300" b="1" kern="0" spc="-50" dirty="0">
                <a:solidFill>
                  <a:srgbClr val="8ACE33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胞周期蛋白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86000"/>
              </a:lnSpc>
              <a:spcBef>
                <a:spcPts val="490"/>
              </a:spcBef>
            </a:pPr>
            <a:r>
              <a:rPr sz="1600" b="1" kern="0" spc="50" dirty="0">
                <a:solidFill>
                  <a:srgbClr val="FE749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有丝分</a:t>
            </a:r>
            <a:r>
              <a:rPr sz="1600" kern="0" spc="50" dirty="0">
                <a:solidFill>
                  <a:srgbClr val="BE06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裂</a:t>
            </a:r>
            <a:endParaRPr sz="1600" dirty="0">
              <a:latin typeface="宋体"/>
              <a:ea typeface="宋体"/>
              <a:cs typeface="宋体"/>
            </a:endParaRPr>
          </a:p>
          <a:p>
            <a:pPr marL="168910" algn="l" rtl="0" eaLnBrk="0">
              <a:lnSpc>
                <a:spcPts val="1650"/>
              </a:lnSpc>
            </a:pPr>
            <a:r>
              <a:rPr sz="1300" b="1" kern="0" spc="10" dirty="0">
                <a:solidFill>
                  <a:srgbClr val="FE74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4465" indent="-37465" algn="l" rtl="0" eaLnBrk="0">
              <a:lnSpc>
                <a:spcPct val="94000"/>
              </a:lnSpc>
              <a:spcBef>
                <a:spcPts val="5"/>
              </a:spcBef>
            </a:pPr>
            <a:r>
              <a:rPr sz="13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降解的S期细</a:t>
            </a:r>
            <a:r>
              <a:rPr sz="13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胞周期蛋白</a:t>
            </a:r>
            <a:endParaRPr sz="1300" dirty="0">
              <a:latin typeface="宋体"/>
              <a:ea typeface="宋体"/>
              <a:cs typeface="宋体"/>
            </a:endParaRPr>
          </a:p>
        </p:txBody>
      </p:sp>
      <p:sp>
        <p:nvSpPr>
          <p:cNvPr id="264" name="textbox 264"/>
          <p:cNvSpPr/>
          <p:nvPr/>
        </p:nvSpPr>
        <p:spPr>
          <a:xfrm>
            <a:off x="8978900" y="2423759"/>
            <a:ext cx="1283335" cy="15576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0655" indent="-63500" algn="l" rtl="0" eaLnBrk="0">
              <a:lnSpc>
                <a:spcPct val="91000"/>
              </a:lnSpc>
            </a:pPr>
            <a:r>
              <a:rPr sz="1300" b="1" kern="0" spc="-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降解的有丝分裂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300" b="1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细胞周期蛋白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100000"/>
              </a:lnSpc>
              <a:spcBef>
                <a:spcPts val="395"/>
              </a:spcBef>
            </a:pPr>
            <a:r>
              <a:rPr sz="1300" b="1" kern="0" spc="-30" dirty="0">
                <a:solidFill>
                  <a:srgbClr val="D369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</a:t>
            </a:r>
            <a:r>
              <a:rPr sz="1300" kern="0" spc="410" dirty="0">
                <a:solidFill>
                  <a:srgbClr val="D369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b="1" kern="0" spc="-30" dirty="0">
                <a:solidFill>
                  <a:srgbClr val="D369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r>
              <a:rPr sz="1300" b="1" kern="0" spc="-30" dirty="0">
                <a:solidFill>
                  <a:srgbClr val="D369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Cdk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5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G,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6" name="textbox 266"/>
          <p:cNvSpPr/>
          <p:nvPr/>
        </p:nvSpPr>
        <p:spPr>
          <a:xfrm>
            <a:off x="7743132" y="950904"/>
            <a:ext cx="1508125" cy="1102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7210" algn="l" rtl="0" eaLnBrk="0">
              <a:lnSpc>
                <a:spcPct val="98000"/>
              </a:lnSpc>
            </a:pPr>
            <a:r>
              <a:rPr sz="1600" b="1" kern="0" spc="-60" dirty="0">
                <a:solidFill>
                  <a:srgbClr val="E6FC26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</a:t>
            </a:r>
            <a:r>
              <a:rPr sz="1600" b="1" kern="0" spc="-60" dirty="0">
                <a:solidFill>
                  <a:srgbClr val="E6FC26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</a:t>
            </a:r>
            <a:endParaRPr sz="1600" dirty="0">
              <a:latin typeface="FangSong"/>
              <a:ea typeface="FangSong"/>
              <a:cs typeface="FangSong"/>
            </a:endParaRPr>
          </a:p>
          <a:p>
            <a:pPr marL="537210" algn="l" rtl="0" eaLnBrk="0">
              <a:lnSpc>
                <a:spcPts val="2115"/>
              </a:lnSpc>
            </a:pP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1300" b="1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启动有丝分裂机器</a:t>
            </a:r>
            <a:endParaRPr sz="1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2415" algn="l" rtl="0" eaLnBrk="0">
              <a:lnSpc>
                <a:spcPct val="81000"/>
              </a:lnSpc>
              <a:spcBef>
                <a:spcPts val="5"/>
              </a:spcBef>
            </a:pPr>
            <a:r>
              <a:rPr sz="1300" b="1" kern="0" spc="-90" dirty="0">
                <a:solidFill>
                  <a:srgbClr val="000000">
                    <a:alpha val="100000"/>
                  </a:srgbClr>
                </a:solidFill>
                <a:latin typeface="STXingkai" panose="02010800040101010101" charset="-122"/>
                <a:ea typeface="STXingkai" panose="02010800040101010101" charset="-122"/>
                <a:cs typeface="STXingkai" panose="02010800040101010101" charset="-122"/>
              </a:rPr>
              <a:t>激活的</a:t>
            </a:r>
            <a:r>
              <a:rPr sz="1300" b="1" kern="0" spc="-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MPF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68" name="textbox 268"/>
          <p:cNvSpPr/>
          <p:nvPr/>
        </p:nvSpPr>
        <p:spPr>
          <a:xfrm>
            <a:off x="1300497" y="157708"/>
            <a:ext cx="3216275" cy="441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b="1" kern="0" spc="-3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细胞周期的驱动机制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sp>
        <p:nvSpPr>
          <p:cNvPr id="270" name="textbox 270"/>
          <p:cNvSpPr/>
          <p:nvPr/>
        </p:nvSpPr>
        <p:spPr>
          <a:xfrm>
            <a:off x="7816880" y="2854736"/>
            <a:ext cx="936625" cy="335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0000"/>
              </a:lnSpc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83000"/>
              </a:lnSpc>
              <a:spcBef>
                <a:spcPts val="10"/>
              </a:spcBef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</a:t>
            </a:r>
            <a:endParaRPr sz="16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72" name="picture 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369319" y="5949932"/>
            <a:ext cx="165079" cy="139697"/>
          </a:xfrm>
          <a:prstGeom prst="rect">
            <a:avLst/>
          </a:prstGeom>
        </p:spPr>
      </p:pic>
      <p:pic>
        <p:nvPicPr>
          <p:cNvPr id="274" name="picture 2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382000" y="5422894"/>
            <a:ext cx="88879" cy="158762"/>
          </a:xfrm>
          <a:prstGeom prst="rect">
            <a:avLst/>
          </a:prstGeom>
        </p:spPr>
      </p:pic>
      <p:sp>
        <p:nvSpPr>
          <p:cNvPr id="276" name="textbox 276"/>
          <p:cNvSpPr/>
          <p:nvPr/>
        </p:nvSpPr>
        <p:spPr>
          <a:xfrm>
            <a:off x="11061659" y="6490073"/>
            <a:ext cx="150495" cy="143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45</a:t>
            </a:r>
            <a:endParaRPr sz="1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278"/>
          <p:cNvSpPr/>
          <p:nvPr/>
        </p:nvSpPr>
        <p:spPr>
          <a:xfrm>
            <a:off x="956445" y="1069706"/>
            <a:ext cx="10245725" cy="4687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b="1" kern="0" spc="1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概念：◆</a:t>
            </a: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是细胞周期中的一套保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证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复制和染色体分配质量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</a:t>
            </a:r>
            <a:r>
              <a:rPr sz="2100" kern="0" spc="13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检查机制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989965" algn="l" rtl="0" eaLnBrk="0">
              <a:lnSpc>
                <a:spcPct val="98000"/>
              </a:lnSpc>
              <a:spcBef>
                <a:spcPts val="855"/>
              </a:spcBef>
            </a:pPr>
            <a:r>
              <a:rPr sz="2100" b="1" kern="0" spc="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是一类</a:t>
            </a:r>
            <a:r>
              <a:rPr sz="2100" b="1" kern="0" spc="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负反馈调节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机制。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62380" indent="-253365" algn="l" rtl="0" eaLnBrk="0">
              <a:lnSpc>
                <a:spcPct val="100000"/>
              </a:lnSpc>
              <a:spcBef>
                <a:spcPts val="1245"/>
              </a:spcBef>
            </a:pPr>
            <a:r>
              <a:rPr sz="2100" b="1" kern="0" spc="15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b="1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当细胞周期进程中出现异常事件，如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b="1" kern="0" spc="15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损伤</a:t>
            </a:r>
            <a:r>
              <a:rPr sz="2100" b="1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或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b="1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复制受阻时，这类调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节机制就</a:t>
            </a:r>
            <a:r>
              <a:rPr sz="2100" b="1" kern="0" spc="8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被激活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，及时地中断细胞周期的运行。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009015" algn="l" rtl="0" eaLnBrk="0">
              <a:lnSpc>
                <a:spcPct val="97000"/>
              </a:lnSpc>
              <a:spcBef>
                <a:spcPts val="1055"/>
              </a:spcBef>
            </a:pPr>
            <a:r>
              <a:rPr sz="2100" b="1" kern="0" spc="8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待细胞</a:t>
            </a:r>
            <a:r>
              <a:rPr sz="2100" b="1" kern="0" spc="8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修复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或排除故障后，细胞周期才能</a:t>
            </a:r>
            <a:r>
              <a:rPr sz="2100" b="1" kern="0" spc="8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恢复</a:t>
            </a:r>
            <a:r>
              <a:rPr sz="2100" b="1" kern="0" spc="70" dirty="0">
                <a:solidFill>
                  <a:srgbClr val="0000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运转</a:t>
            </a:r>
            <a:r>
              <a:rPr sz="21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8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115" algn="l" rtl="0" eaLnBrk="0">
              <a:lnSpc>
                <a:spcPct val="97000"/>
              </a:lnSpc>
              <a:spcBef>
                <a:spcPts val="635"/>
              </a:spcBef>
            </a:pPr>
            <a:r>
              <a:rPr sz="2100" b="1" kern="0" spc="6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作用：◆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构成了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修复的完整元件；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63015" indent="-257810" algn="l" rtl="0" eaLnBrk="0">
              <a:lnSpc>
                <a:spcPct val="98000"/>
              </a:lnSpc>
              <a:spcBef>
                <a:spcPts val="960"/>
              </a:spcBef>
            </a:pPr>
            <a:r>
              <a:rPr sz="2100" kern="0" spc="11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通过延缓细胞周期的进展，为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kern="0" spc="-5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复制前的修复、基因组的复制、有丝分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裂及基因组的分离提供更多的时间；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63015" algn="l" rtl="0" eaLnBrk="0">
              <a:lnSpc>
                <a:spcPct val="98000"/>
              </a:lnSpc>
              <a:spcBef>
                <a:spcPts val="1310"/>
              </a:spcBef>
            </a:pP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检测点功能的丢失或减弱可降低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2100" b="1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</a:t>
            </a:r>
            <a:r>
              <a:rPr sz="2100" b="1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复制效率，增加和诱导基因突变和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染色体畸形。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2830" algn="l" rtl="0" eaLnBrk="0">
              <a:lnSpc>
                <a:spcPct val="97000"/>
              </a:lnSpc>
            </a:pPr>
            <a:r>
              <a:rPr sz="2100" b="1" kern="0" spc="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检测点调控缺失可能导致遗传失稳态，促使向新</a:t>
            </a:r>
            <a:r>
              <a:rPr sz="2100" b="1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生物转化。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280" name="textbox 280"/>
          <p:cNvSpPr/>
          <p:nvPr/>
        </p:nvSpPr>
        <p:spPr>
          <a:xfrm>
            <a:off x="1293852" y="236125"/>
            <a:ext cx="4930140" cy="394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600" b="1" kern="0" spc="16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细胞周期调控-检测点</a:t>
            </a:r>
            <a:r>
              <a:rPr sz="26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checkpoint</a:t>
            </a:r>
            <a:endParaRPr sz="2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82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284" name="textbox 284"/>
          <p:cNvSpPr/>
          <p:nvPr/>
        </p:nvSpPr>
        <p:spPr>
          <a:xfrm>
            <a:off x="11067998" y="6512973"/>
            <a:ext cx="163195" cy="15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46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/>
          <p:nvPr/>
        </p:nvSpPr>
        <p:spPr>
          <a:xfrm>
            <a:off x="1423588" y="1213536"/>
            <a:ext cx="7543800" cy="3533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000" kern="0" spc="-10" dirty="0">
                <a:solidFill>
                  <a:srgbClr val="990033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肿瘤的生长方式主要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取决于：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680085" algn="l" rtl="0" eaLnBrk="0">
              <a:lnSpc>
                <a:spcPct val="97000"/>
              </a:lnSpc>
              <a:spcBef>
                <a:spcPts val="1720"/>
              </a:spcBef>
            </a:pPr>
            <a:r>
              <a:rPr sz="21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</a:t>
            </a:r>
            <a:r>
              <a:rPr sz="2100" kern="0" spc="5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肿瘤细胞的生物学特性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78815" algn="l" rtl="0" eaLnBrk="0">
              <a:lnSpc>
                <a:spcPct val="98000"/>
              </a:lnSpc>
              <a:spcBef>
                <a:spcPts val="185"/>
              </a:spcBef>
            </a:pP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</a:t>
            </a:r>
            <a:r>
              <a:rPr sz="2100" kern="0" spc="5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肿瘤的发生部位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78815" algn="l" rtl="0" eaLnBrk="0">
              <a:lnSpc>
                <a:spcPct val="98000"/>
              </a:lnSpc>
              <a:spcBef>
                <a:spcPts val="175"/>
              </a:spcBef>
            </a:pP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</a:t>
            </a:r>
            <a:r>
              <a:rPr sz="2100" kern="0" spc="5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机体的防御能力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  <a:spcBef>
                <a:spcPts val="730"/>
              </a:spcBef>
            </a:pPr>
            <a:r>
              <a:rPr sz="2000" kern="0" spc="-60" dirty="0">
                <a:solidFill>
                  <a:srgbClr val="990033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u</a:t>
            </a:r>
            <a:r>
              <a:rPr sz="2400" b="1" kern="0" spc="-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按照不同肿瘤的生物学特性，肿瘤的生长方式的分类：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680085" algn="l" rtl="0" eaLnBrk="0">
              <a:lnSpc>
                <a:spcPct val="97000"/>
              </a:lnSpc>
              <a:spcBef>
                <a:spcPts val="1690"/>
              </a:spcBef>
            </a:pP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</a:t>
            </a:r>
            <a:r>
              <a:rPr sz="2100" kern="0" spc="5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膨胀性生长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78815" algn="l" rtl="0" eaLnBrk="0">
              <a:lnSpc>
                <a:spcPct val="97000"/>
              </a:lnSpc>
              <a:spcBef>
                <a:spcPts val="195"/>
              </a:spcBef>
            </a:pP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</a:t>
            </a:r>
            <a:r>
              <a:rPr sz="2100" kern="0" spc="5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外生性生长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678815" algn="l" rtl="0" eaLnBrk="0">
              <a:lnSpc>
                <a:spcPct val="97000"/>
              </a:lnSpc>
              <a:spcBef>
                <a:spcPts val="200"/>
              </a:spcBef>
            </a:pP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</a:t>
            </a:r>
            <a:r>
              <a:rPr sz="2100" kern="0" spc="5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浸润性生长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1348880" y="204876"/>
            <a:ext cx="2490470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700" b="1" kern="0" spc="50" dirty="0">
                <a:solidFill>
                  <a:srgbClr val="00206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肿瘤的生长方式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0475467" y="444500"/>
            <a:ext cx="1605407" cy="235585"/>
            <a:chOff x="0" y="0"/>
            <a:chExt cx="1605407" cy="235585"/>
          </a:xfrm>
        </p:grpSpPr>
        <p:sp>
          <p:nvSpPr>
            <p:cNvPr id="36" name="path 36"/>
            <p:cNvSpPr/>
            <p:nvPr/>
          </p:nvSpPr>
          <p:spPr>
            <a:xfrm>
              <a:off x="0" y="7620"/>
              <a:ext cx="986790" cy="220345"/>
            </a:xfrm>
            <a:custGeom>
              <a:avLst/>
              <a:gdLst/>
              <a:ahLst/>
              <a:cxnLst/>
              <a:rect l="0" t="0" r="0" b="0"/>
              <a:pathLst>
                <a:path w="1554" h="347">
                  <a:moveTo>
                    <a:pt x="0" y="347"/>
                  </a:moveTo>
                  <a:lnTo>
                    <a:pt x="86" y="0"/>
                  </a:lnTo>
                  <a:lnTo>
                    <a:pt x="1554" y="0"/>
                  </a:lnTo>
                  <a:lnTo>
                    <a:pt x="1467" y="347"/>
                  </a:lnTo>
                  <a:lnTo>
                    <a:pt x="0" y="347"/>
                  </a:lnTo>
                  <a:close/>
                </a:path>
              </a:pathLst>
            </a:custGeom>
            <a:solidFill>
              <a:srgbClr val="4472C4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8" name="path 38"/>
            <p:cNvSpPr/>
            <p:nvPr/>
          </p:nvSpPr>
          <p:spPr>
            <a:xfrm>
              <a:off x="878332" y="0"/>
              <a:ext cx="727075" cy="235585"/>
            </a:xfrm>
            <a:custGeom>
              <a:avLst/>
              <a:gdLst/>
              <a:ahLst/>
              <a:cxnLst/>
              <a:rect l="0" t="0" r="0" b="0"/>
              <a:pathLst>
                <a:path w="1145" h="371">
                  <a:moveTo>
                    <a:pt x="0" y="371"/>
                  </a:moveTo>
                  <a:lnTo>
                    <a:pt x="92" y="0"/>
                  </a:lnTo>
                  <a:lnTo>
                    <a:pt x="1145" y="0"/>
                  </a:lnTo>
                  <a:lnTo>
                    <a:pt x="1052" y="371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rgbClr val="B4C7E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path 40"/>
          <p:cNvSpPr/>
          <p:nvPr/>
        </p:nvSpPr>
        <p:spPr>
          <a:xfrm>
            <a:off x="786201" y="666115"/>
            <a:ext cx="10925107" cy="20320"/>
          </a:xfrm>
          <a:custGeom>
            <a:avLst/>
            <a:gdLst/>
            <a:ahLst/>
            <a:cxnLst/>
            <a:rect l="0" t="0" r="0" b="0"/>
            <a:pathLst>
              <a:path w="17204" h="32">
                <a:moveTo>
                  <a:pt x="0" y="10"/>
                </a:moveTo>
                <a:lnTo>
                  <a:pt x="17204" y="22"/>
                </a:lnTo>
              </a:path>
            </a:pathLst>
          </a:custGeom>
          <a:noFill/>
          <a:ln w="12700" cap="flat">
            <a:solidFill>
              <a:srgbClr val="2E75B6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rect 42"/>
          <p:cNvSpPr/>
          <p:nvPr/>
        </p:nvSpPr>
        <p:spPr>
          <a:xfrm>
            <a:off x="0" y="523747"/>
            <a:ext cx="1089456" cy="272034"/>
          </a:xfrm>
          <a:prstGeom prst="rect">
            <a:avLst/>
          </a:prstGeom>
          <a:solidFill>
            <a:srgbClr val="4472C4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textbox 44"/>
          <p:cNvSpPr/>
          <p:nvPr/>
        </p:nvSpPr>
        <p:spPr>
          <a:xfrm>
            <a:off x="11106911" y="6482588"/>
            <a:ext cx="167639" cy="159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1200" kern="0" spc="-40" dirty="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11</a:t>
            </a:r>
            <a:endParaRPr sz="12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8" name="textbox 288"/>
          <p:cNvSpPr/>
          <p:nvPr/>
        </p:nvSpPr>
        <p:spPr>
          <a:xfrm>
            <a:off x="5458148" y="1081372"/>
            <a:ext cx="6434454" cy="4524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87525" algn="l" rtl="0" eaLnBrk="0">
              <a:lnSpc>
                <a:spcPts val="1710"/>
              </a:lnSpc>
              <a:spcBef>
                <a:spcPts val="5"/>
              </a:spcBef>
            </a:pPr>
            <a:r>
              <a:rPr sz="1700" kern="0" spc="0" baseline="57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ng</a:t>
            </a: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</a:t>
            </a:r>
            <a:r>
              <a:rPr sz="1700" kern="0" spc="0" baseline="8000" dirty="0">
                <a:solidFill>
                  <a:srgbClr val="F9301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Spindle</a:t>
            </a:r>
            <a:r>
              <a:rPr sz="1100" kern="0" spc="10" dirty="0">
                <a:solidFill>
                  <a:srgbClr val="F9301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700" kern="0" spc="0" baseline="8000" dirty="0">
                <a:solidFill>
                  <a:srgbClr val="F9301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Assembly</a:t>
            </a:r>
            <a:r>
              <a:rPr sz="1100" kern="0" spc="10" dirty="0">
                <a:solidFill>
                  <a:srgbClr val="F9301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700" kern="0" spc="0" baseline="8000" dirty="0">
                <a:solidFill>
                  <a:srgbClr val="F9301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Checkpoint</a:t>
            </a:r>
            <a:endParaRPr sz="1700" baseline="8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96640" algn="l" rtl="0" eaLnBrk="0">
              <a:lnSpc>
                <a:spcPts val="1565"/>
              </a:lnSpc>
              <a:spcBef>
                <a:spcPts val="740"/>
              </a:spcBef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: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37940" algn="l" rtl="0" eaLnBrk="0">
              <a:lnSpc>
                <a:spcPts val="1555"/>
              </a:lnSpc>
              <a:spcBef>
                <a:spcPts val="970"/>
              </a:spcBef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spindle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2390" algn="l" rtl="0" eaLnBrk="0">
              <a:lnSpc>
                <a:spcPct val="84000"/>
              </a:lnSpc>
              <a:spcBef>
                <a:spcPts val="5"/>
              </a:spcBef>
            </a:pPr>
            <a:r>
              <a:rPr sz="1100" kern="0" spc="80" dirty="0">
                <a:solidFill>
                  <a:srgbClr val="31161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G2</a:t>
            </a:r>
            <a:r>
              <a:rPr sz="1100" kern="0" spc="40" dirty="0">
                <a:solidFill>
                  <a:srgbClr val="31161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100" kern="0" spc="0" dirty="0">
                <a:solidFill>
                  <a:srgbClr val="31161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Checkpoint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3340" algn="l" rtl="0" eaLnBrk="0">
              <a:lnSpc>
                <a:spcPts val="1510"/>
              </a:lnSpc>
              <a:spcBef>
                <a:spcPts val="595"/>
              </a:spcBef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for: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2725" algn="l" rtl="0" eaLnBrk="0">
              <a:lnSpc>
                <a:spcPct val="68000"/>
              </a:lnSpc>
              <a:spcBef>
                <a:spcPts val="20"/>
              </a:spcBef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size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</a:t>
            </a:r>
            <a:r>
              <a:rPr sz="3000" kern="0" spc="0" baseline="-12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</a:t>
            </a:r>
            <a:endParaRPr sz="3000" baseline="-12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29790" algn="l" rtl="0" eaLnBrk="0">
              <a:lnSpc>
                <a:spcPct val="89000"/>
              </a:lnSpc>
              <a:spcBef>
                <a:spcPts val="330"/>
              </a:spcBef>
            </a:pPr>
            <a:r>
              <a:rPr sz="1700" kern="0" spc="20" baseline="-12000" dirty="0">
                <a:solidFill>
                  <a:srgbClr val="001A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G2</a:t>
            </a:r>
            <a:r>
              <a:rPr sz="1100" kern="0" spc="20" dirty="0">
                <a:solidFill>
                  <a:srgbClr val="001A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</a:t>
            </a:r>
            <a:r>
              <a:rPr sz="1100" kern="0" spc="10" dirty="0">
                <a:solidFill>
                  <a:srgbClr val="001A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          </a:t>
            </a:r>
            <a:r>
              <a:rPr sz="1100" kern="0" spc="10" dirty="0">
                <a:solidFill>
                  <a:srgbClr val="54231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G1     </a:t>
            </a:r>
            <a:r>
              <a:rPr sz="1100" kern="0" spc="0" dirty="0">
                <a:solidFill>
                  <a:srgbClr val="54231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Checkpoint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83940" algn="l" rtl="0" eaLnBrk="0">
              <a:lnSpc>
                <a:spcPct val="84000"/>
              </a:lnSpc>
              <a:spcBef>
                <a:spcPts val="895"/>
              </a:spcBef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G1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23790" algn="l" rtl="0" eaLnBrk="0">
              <a:lnSpc>
                <a:spcPct val="84000"/>
              </a:lnSpc>
              <a:spcBef>
                <a:spcPts val="240"/>
              </a:spcBef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Checkfsize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25390" algn="l" rtl="0" eaLnBrk="0">
              <a:lnSpc>
                <a:spcPct val="83000"/>
              </a:lnSpc>
              <a:spcBef>
                <a:spcPts val="355"/>
              </a:spcBef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●  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Nutrients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47290" algn="l" rtl="0" eaLnBrk="0">
              <a:lnSpc>
                <a:spcPts val="2640"/>
              </a:lnSpc>
              <a:spcBef>
                <a:spcPts val="540"/>
              </a:spcBef>
            </a:pPr>
            <a:r>
              <a:rPr sz="3000" kern="0" spc="-10" baseline="-1000" dirty="0">
                <a:solidFill>
                  <a:srgbClr val="0F263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r>
              <a:rPr sz="1900" kern="0" spc="-10" dirty="0">
                <a:solidFill>
                  <a:srgbClr val="0F263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</a:t>
            </a:r>
            <a:r>
              <a:rPr sz="1700" kern="0" spc="-10" baseline="-3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1700" kern="0" spc="-10" baseline="33000" dirty="0">
                <a:solidFill>
                  <a:srgbClr val="99003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wth</a:t>
            </a:r>
            <a:r>
              <a:rPr sz="1700" kern="0" spc="-10" baseline="-31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da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</a:t>
            </a:r>
            <a:r>
              <a:rPr sz="1700" kern="0" spc="-10" baseline="33000" dirty="0">
                <a:solidFill>
                  <a:srgbClr val="99003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</a:t>
            </a:r>
            <a:r>
              <a:rPr sz="1700" kern="0" spc="-20" baseline="33000" dirty="0">
                <a:solidFill>
                  <a:srgbClr val="99003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endParaRPr sz="1700" baseline="3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42840" algn="l" rtl="0" eaLnBrk="0">
              <a:lnSpc>
                <a:spcPct val="84000"/>
              </a:lnSpc>
              <a:spcBef>
                <a:spcPts val="340"/>
              </a:spcBef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Resting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42840" algn="l" rtl="0" eaLnBrk="0">
              <a:lnSpc>
                <a:spcPct val="85000"/>
              </a:lnSpc>
              <a:spcBef>
                <a:spcPts val="430"/>
              </a:spcBef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state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(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GO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indent="-5715" algn="l" rtl="0" eaLnBrk="0">
              <a:lnSpc>
                <a:spcPct val="104000"/>
              </a:lnSpc>
              <a:spcBef>
                <a:spcPts val="0"/>
              </a:spcBef>
            </a:pP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检测点功能：探测→制动→修复→决定(死亡、分化或分裂);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600" b="1" kern="0" spc="1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细胞周期通过细胞周期检测点以保证细胞复制的忠实性。</a:t>
            </a:r>
            <a:endParaRPr sz="1600" dirty="0">
              <a:latin typeface="FangSong"/>
              <a:ea typeface="FangSong"/>
              <a:cs typeface="FangSong"/>
            </a:endParaRPr>
          </a:p>
        </p:txBody>
      </p:sp>
      <p:sp>
        <p:nvSpPr>
          <p:cNvPr id="290" name="textbox 290"/>
          <p:cNvSpPr/>
          <p:nvPr/>
        </p:nvSpPr>
        <p:spPr>
          <a:xfrm>
            <a:off x="11207376" y="3840615"/>
            <a:ext cx="381634" cy="139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68000"/>
              </a:lnSpc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mage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2" name="textbox 292"/>
          <p:cNvSpPr/>
          <p:nvPr/>
        </p:nvSpPr>
        <p:spPr>
          <a:xfrm>
            <a:off x="11217109" y="3675036"/>
            <a:ext cx="340995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100" kern="0" spc="10" dirty="0">
                <a:solidFill>
                  <a:srgbClr val="99003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facto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4" name="textbox 294"/>
          <p:cNvSpPr/>
          <p:nvPr/>
        </p:nvSpPr>
        <p:spPr>
          <a:xfrm>
            <a:off x="10619441" y="3813012"/>
            <a:ext cx="217804" cy="165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NA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6" name="textbox 296"/>
          <p:cNvSpPr/>
          <p:nvPr/>
        </p:nvSpPr>
        <p:spPr>
          <a:xfrm>
            <a:off x="10596864" y="3675036"/>
            <a:ext cx="260984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4000"/>
              </a:lnSpc>
            </a:pPr>
            <a:r>
              <a:rPr sz="1100" kern="0" spc="0" dirty="0">
                <a:solidFill>
                  <a:srgbClr val="99003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Gro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8" name="textbox 298"/>
          <p:cNvSpPr/>
          <p:nvPr/>
        </p:nvSpPr>
        <p:spPr>
          <a:xfrm>
            <a:off x="10471201" y="3858287"/>
            <a:ext cx="57150" cy="97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560"/>
              </a:lnSpc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0" name="textbox 300"/>
          <p:cNvSpPr/>
          <p:nvPr/>
        </p:nvSpPr>
        <p:spPr>
          <a:xfrm>
            <a:off x="10493940" y="3722065"/>
            <a:ext cx="57150" cy="971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560"/>
              </a:lnSpc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2" name="textbox 302"/>
          <p:cNvSpPr/>
          <p:nvPr/>
        </p:nvSpPr>
        <p:spPr>
          <a:xfrm>
            <a:off x="5619760" y="2641107"/>
            <a:ext cx="57150" cy="965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560"/>
              </a:lnSpc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4" name="textbox 304"/>
          <p:cNvSpPr/>
          <p:nvPr/>
        </p:nvSpPr>
        <p:spPr>
          <a:xfrm>
            <a:off x="5619760" y="2482424"/>
            <a:ext cx="57150" cy="965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560"/>
              </a:lnSpc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·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06" name="picture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44856" y="1094072"/>
            <a:ext cx="91341" cy="347410"/>
          </a:xfrm>
          <a:prstGeom prst="rect">
            <a:avLst/>
          </a:prstGeom>
        </p:spPr>
      </p:pic>
      <p:sp>
        <p:nvSpPr>
          <p:cNvPr id="308" name="textbox 308"/>
          <p:cNvSpPr/>
          <p:nvPr/>
        </p:nvSpPr>
        <p:spPr>
          <a:xfrm>
            <a:off x="6896139" y="1323481"/>
            <a:ext cx="256540" cy="1631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stat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0" name="textbox 310"/>
          <p:cNvSpPr/>
          <p:nvPr/>
        </p:nvSpPr>
        <p:spPr>
          <a:xfrm>
            <a:off x="6902480" y="1126939"/>
            <a:ext cx="273684" cy="165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Res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2" name="textbox 312"/>
          <p:cNvSpPr/>
          <p:nvPr/>
        </p:nvSpPr>
        <p:spPr>
          <a:xfrm>
            <a:off x="539719" y="1048501"/>
            <a:ext cx="4877434" cy="4676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7010" algn="l" rtl="0" eaLnBrk="0">
              <a:lnSpc>
                <a:spcPct val="95000"/>
              </a:lnSpc>
            </a:pPr>
            <a:r>
              <a:rPr sz="22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根据在细胞周期中的时间顺序分：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6700" indent="-222250" algn="l" rtl="0" eaLnBrk="0">
              <a:lnSpc>
                <a:spcPct val="97000"/>
              </a:lnSpc>
              <a:spcBef>
                <a:spcPts val="670"/>
              </a:spcBef>
            </a:pPr>
            <a:r>
              <a:rPr sz="2200" kern="0" spc="1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◆G1期检验点：</a:t>
            </a:r>
            <a:r>
              <a:rPr sz="2200" kern="0" spc="-57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在哺乳动物中称</a:t>
            </a:r>
            <a:r>
              <a:rPr sz="2200" kern="0" spc="0" dirty="0">
                <a:solidFill>
                  <a:srgbClr val="0000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</a:t>
            </a:r>
            <a:r>
              <a:rPr sz="2200" kern="0" spc="0" dirty="0">
                <a:solidFill>
                  <a:srgbClr val="0000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点</a:t>
            </a:r>
            <a:r>
              <a:rPr sz="2200" kern="0" spc="-420" dirty="0">
                <a:solidFill>
                  <a:srgbClr val="0000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200" kern="0" spc="0" dirty="0">
                <a:solidFill>
                  <a:srgbClr val="0000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 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指细胞周期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G1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期中决定细胞是否进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入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期的检查点，检验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是否损伤?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细胞外环境是否适宜?细胞体积是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否足够大?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5000"/>
              </a:lnSpc>
              <a:spcBef>
                <a:spcPts val="1410"/>
              </a:spcBef>
            </a:pPr>
            <a:r>
              <a:rPr sz="2200" kern="0" spc="-5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◆S期检验点：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</a:t>
            </a:r>
            <a:r>
              <a:rPr sz="2200" kern="0" spc="-3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验</a:t>
            </a:r>
            <a:r>
              <a:rPr sz="2200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kern="0" spc="-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复制是否完成?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marL="266065" indent="-19050" algn="l" rtl="0" eaLnBrk="0">
              <a:lnSpc>
                <a:spcPct val="97000"/>
              </a:lnSpc>
              <a:spcBef>
                <a:spcPts val="970"/>
              </a:spcBef>
            </a:pPr>
            <a:r>
              <a:rPr sz="2200" kern="0" spc="50" dirty="0">
                <a:solidFill>
                  <a:srgbClr val="990032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G2</a:t>
            </a:r>
            <a:r>
              <a:rPr sz="2200" kern="0" spc="5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期检验点：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是决定细</a:t>
            </a:r>
            <a:r>
              <a:rPr sz="22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胞一分为二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kern="0" spc="-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的控制点，检验</a:t>
            </a:r>
            <a:r>
              <a:rPr sz="2200" kern="0" spc="-1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kern="0" spc="-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复制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情况，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2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是否损伤?细胞体积是否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足够大?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6700" indent="-215900" algn="l" rtl="0" eaLnBrk="0">
              <a:lnSpc>
                <a:spcPct val="101000"/>
              </a:lnSpc>
            </a:pPr>
            <a:r>
              <a:rPr sz="2200" kern="0" spc="11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◆M期检验点：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检验着丝点与纺锤体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1900" kern="0" spc="2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的正确连接。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314" name="textbox 314"/>
          <p:cNvSpPr/>
          <p:nvPr/>
        </p:nvSpPr>
        <p:spPr>
          <a:xfrm>
            <a:off x="1179613" y="199108"/>
            <a:ext cx="4302125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600" b="1" kern="0" spc="19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细胞周期调控检测点的分类</a:t>
            </a:r>
            <a:endParaRPr sz="2600" dirty="0">
              <a:latin typeface="FangSong"/>
              <a:ea typeface="FangSong"/>
              <a:cs typeface="FangSong"/>
            </a:endParaRPr>
          </a:p>
        </p:txBody>
      </p:sp>
      <p:sp>
        <p:nvSpPr>
          <p:cNvPr id="316" name="textbox 316"/>
          <p:cNvSpPr/>
          <p:nvPr/>
        </p:nvSpPr>
        <p:spPr>
          <a:xfrm>
            <a:off x="9277360" y="1599265"/>
            <a:ext cx="1811020" cy="224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565"/>
              </a:lnSpc>
            </a:pP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Chromosome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</a:t>
            </a: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attachment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8" name="textbox 318"/>
          <p:cNvSpPr/>
          <p:nvPr/>
        </p:nvSpPr>
        <p:spPr>
          <a:xfrm>
            <a:off x="5662698" y="2549836"/>
            <a:ext cx="1218564" cy="224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565"/>
              </a:lnSpc>
            </a:pP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DNA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replication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0" name="textbox 320"/>
          <p:cNvSpPr/>
          <p:nvPr/>
        </p:nvSpPr>
        <p:spPr>
          <a:xfrm>
            <a:off x="7404060" y="3894454"/>
            <a:ext cx="1199514" cy="224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565"/>
              </a:lnSpc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(DNA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synthesis)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2" name="textbox 322"/>
          <p:cNvSpPr/>
          <p:nvPr/>
        </p:nvSpPr>
        <p:spPr>
          <a:xfrm>
            <a:off x="11067998" y="6510544"/>
            <a:ext cx="186054" cy="165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47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26" name="textbox 326"/>
          <p:cNvSpPr/>
          <p:nvPr/>
        </p:nvSpPr>
        <p:spPr>
          <a:xfrm>
            <a:off x="2285979" y="1636847"/>
            <a:ext cx="2712720" cy="3590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00" algn="l" rtl="0" eaLnBrk="0">
              <a:lnSpc>
                <a:spcPct val="76000"/>
              </a:lnSpc>
            </a:pPr>
            <a:r>
              <a:rPr sz="1600" kern="0" spc="-20" dirty="0">
                <a:solidFill>
                  <a:srgbClr val="B81B5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530350" algn="l" rtl="0" eaLnBrk="0">
              <a:lnSpc>
                <a:spcPct val="79000"/>
              </a:lnSpc>
              <a:spcBef>
                <a:spcPts val="5"/>
              </a:spcBef>
            </a:pP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APC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Cdc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98000"/>
              </a:lnSpc>
              <a:spcBef>
                <a:spcPts val="110"/>
              </a:spcBef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securin   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的多聚泛素化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2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19300" algn="l" rtl="0" eaLnBrk="0">
              <a:lnSpc>
                <a:spcPct val="98000"/>
              </a:lnSpc>
              <a:spcBef>
                <a:spcPts val="485"/>
              </a:spcBef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后期</a:t>
            </a:r>
            <a:endParaRPr sz="16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17700" indent="-1905000" algn="l" rtl="0" eaLnBrk="0">
              <a:lnSpc>
                <a:spcPct val="90000"/>
              </a:lnSpc>
              <a:spcBef>
                <a:spcPts val="390"/>
              </a:spcBef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/B-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1—→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进</a:t>
            </a:r>
            <a:r>
              <a:rPr sz="1300" kern="0" spc="1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入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期</a:t>
            </a:r>
            <a:endParaRPr sz="1900" dirty="0">
              <a:latin typeface="宋体"/>
              <a:ea typeface="宋体"/>
              <a:cs typeface="宋体"/>
            </a:endParaRPr>
          </a:p>
          <a:p>
            <a:pPr marL="444500" algn="l" rtl="0" eaLnBrk="0">
              <a:lnSpc>
                <a:spcPct val="81000"/>
              </a:lnSpc>
              <a:spcBef>
                <a:spcPts val="425"/>
              </a:spcBef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Cdc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25C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596900" algn="l" rtl="0" eaLnBrk="0">
              <a:lnSpc>
                <a:spcPts val="1910"/>
              </a:lnSpc>
              <a:spcBef>
                <a:spcPts val="675"/>
              </a:spcBef>
            </a:pPr>
            <a:r>
              <a:rPr sz="2600" kern="0" spc="-20" dirty="0">
                <a:solidFill>
                  <a:srgbClr val="A8064C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2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44500" algn="l" rtl="0" eaLnBrk="0">
              <a:lnSpc>
                <a:spcPct val="80000"/>
              </a:lnSpc>
              <a:spcBef>
                <a:spcPts val="15"/>
              </a:spcBef>
            </a:pPr>
            <a:r>
              <a:rPr sz="1300" kern="0" spc="0" dirty="0">
                <a:solidFill>
                  <a:srgbClr val="9E004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Chk</a:t>
            </a:r>
            <a:r>
              <a:rPr sz="1300" kern="0" spc="50" dirty="0">
                <a:solidFill>
                  <a:srgbClr val="9E004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79450" algn="l" rtl="0" eaLnBrk="0">
              <a:lnSpc>
                <a:spcPct val="73000"/>
              </a:lnSpc>
              <a:spcBef>
                <a:spcPts val="765"/>
              </a:spcBef>
            </a:pPr>
            <a:r>
              <a:rPr sz="1900" kern="0" spc="-10" dirty="0">
                <a:solidFill>
                  <a:srgbClr val="BC0C58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44500" algn="l" rtl="0" eaLnBrk="0">
              <a:lnSpc>
                <a:spcPct val="79000"/>
              </a:lnSpc>
              <a:spcBef>
                <a:spcPts val="5"/>
              </a:spcBef>
            </a:pPr>
            <a:r>
              <a:rPr sz="1300" kern="0" spc="-10" dirty="0">
                <a:solidFill>
                  <a:srgbClr val="B2004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ATR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69850" algn="l" rtl="0" eaLnBrk="0">
              <a:lnSpc>
                <a:spcPct val="97000"/>
              </a:lnSpc>
              <a:spcBef>
                <a:spcPts val="40"/>
              </a:spcBef>
            </a:pPr>
            <a:r>
              <a:rPr sz="1600" b="1" kern="0" spc="10" dirty="0">
                <a:solidFill>
                  <a:srgbClr val="87CB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1600" b="1" kern="0" spc="110" dirty="0">
                <a:solidFill>
                  <a:srgbClr val="87CB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未复制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检测点</a:t>
            </a:r>
            <a:endParaRPr sz="1600" dirty="0">
              <a:latin typeface="宋体"/>
              <a:ea typeface="宋体"/>
              <a:cs typeface="宋体"/>
            </a:endParaRPr>
          </a:p>
        </p:txBody>
      </p:sp>
      <p:sp>
        <p:nvSpPr>
          <p:cNvPr id="328" name="textbox 328"/>
          <p:cNvSpPr/>
          <p:nvPr/>
        </p:nvSpPr>
        <p:spPr>
          <a:xfrm>
            <a:off x="5130860" y="1807947"/>
            <a:ext cx="1828164" cy="398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85165" algn="l" rtl="0" eaLnBrk="0">
              <a:lnSpc>
                <a:spcPct val="97000"/>
              </a:lnSpc>
            </a:pP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末期</a:t>
            </a:r>
            <a:endParaRPr sz="19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2715" algn="l" rtl="0" eaLnBrk="0">
              <a:lnSpc>
                <a:spcPct val="78000"/>
              </a:lnSpc>
              <a:spcBef>
                <a:spcPts val="1290"/>
              </a:spcBef>
            </a:pPr>
            <a:r>
              <a:rPr sz="3000" kern="0" spc="-10" baseline="520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4300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c1</a:t>
            </a:r>
            <a:endParaRPr sz="4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  <a:spcBef>
                <a:spcPts val="575"/>
              </a:spcBef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G2</a:t>
            </a:r>
            <a:endParaRPr sz="1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75665" algn="l" rtl="0" eaLnBrk="0">
              <a:lnSpc>
                <a:spcPct val="79000"/>
              </a:lnSpc>
              <a:spcBef>
                <a:spcPts val="965"/>
              </a:spcBef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75615" algn="l" rtl="0" eaLnBrk="0">
              <a:lnSpc>
                <a:spcPct val="81000"/>
              </a:lnSpc>
              <a:spcBef>
                <a:spcPts val="490"/>
              </a:spcBef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CyclinA-CDK²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6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79000"/>
              </a:lnSpc>
              <a:spcBef>
                <a:spcPts val="395"/>
              </a:spcBef>
            </a:pP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Cdc</a:t>
            </a:r>
            <a:r>
              <a:rPr sz="1300" b="1" kern="0" spc="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25A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3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7665" algn="l" rtl="0" eaLnBrk="0">
              <a:lnSpc>
                <a:spcPct val="80000"/>
              </a:lnSpc>
              <a:spcBef>
                <a:spcPts val="0"/>
              </a:spcBef>
            </a:pPr>
            <a:r>
              <a:rPr sz="1300" kern="0" spc="20" dirty="0">
                <a:solidFill>
                  <a:srgbClr val="A6155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p53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30" name="textbox 330"/>
          <p:cNvSpPr/>
          <p:nvPr/>
        </p:nvSpPr>
        <p:spPr>
          <a:xfrm>
            <a:off x="7054880" y="3826225"/>
            <a:ext cx="2566670" cy="1998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indent="-37465" algn="l" rtl="0" eaLnBrk="0">
              <a:lnSpc>
                <a:spcPct val="92000"/>
              </a:lnSpc>
            </a:pP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进入←—</a:t>
            </a: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 E/A-</a:t>
            </a:r>
            <a:r>
              <a:rPr sz="1600" kern="0" spc="-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CDK2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期</a:t>
            </a: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2300" kern="0" spc="-10" dirty="0">
                <a:solidFill>
                  <a:srgbClr val="B7125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endParaRPr sz="2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593850" algn="l" rtl="0" eaLnBrk="0">
              <a:lnSpc>
                <a:spcPct val="79000"/>
              </a:lnSpc>
              <a:spcBef>
                <a:spcPts val="465"/>
              </a:spcBef>
            </a:pPr>
            <a:r>
              <a:rPr sz="1600" b="1" kern="0" spc="-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Cde25A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4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6765" algn="l" rtl="0" eaLnBrk="0">
              <a:lnSpc>
                <a:spcPct val="80000"/>
              </a:lnSpc>
              <a:spcBef>
                <a:spcPts val="395"/>
              </a:spcBef>
            </a:pPr>
            <a:r>
              <a:rPr sz="1300" kern="0" spc="20" dirty="0">
                <a:solidFill>
                  <a:srgbClr val="AC2866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p53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951865" algn="l" rtl="0" eaLnBrk="0">
              <a:lnSpc>
                <a:spcPct val="79000"/>
              </a:lnSpc>
              <a:spcBef>
                <a:spcPts val="1195"/>
              </a:spcBef>
            </a:pPr>
            <a:r>
              <a:rPr sz="1300" kern="0" spc="10" dirty="0">
                <a:solidFill>
                  <a:srgbClr val="CF1465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86765" algn="l" rtl="0" eaLnBrk="0">
              <a:lnSpc>
                <a:spcPct val="79000"/>
              </a:lnSpc>
              <a:spcBef>
                <a:spcPts val="150"/>
              </a:spcBef>
            </a:pPr>
            <a:r>
              <a:rPr sz="1300" b="1" kern="0" spc="0" dirty="0">
                <a:solidFill>
                  <a:srgbClr val="A21C5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ATM</a:t>
            </a:r>
            <a:r>
              <a:rPr sz="1300" b="1" kern="0" spc="50" dirty="0">
                <a:solidFill>
                  <a:srgbClr val="A21C5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/R→</a:t>
            </a:r>
            <a:r>
              <a:rPr sz="1300" b="1" kern="0" spc="0" dirty="0">
                <a:solidFill>
                  <a:srgbClr val="A21C5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Chk</a:t>
            </a:r>
            <a:r>
              <a:rPr sz="1300" b="1" kern="0" spc="50" dirty="0">
                <a:solidFill>
                  <a:srgbClr val="A21C5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1/2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r" rtl="0" eaLnBrk="0">
              <a:lnSpc>
                <a:spcPct val="97000"/>
              </a:lnSpc>
              <a:spcBef>
                <a:spcPts val="255"/>
              </a:spcBef>
            </a:pPr>
            <a:r>
              <a:rPr sz="1600" b="1" kern="0" spc="30" dirty="0">
                <a:solidFill>
                  <a:srgbClr val="B8EF3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</a:t>
            </a:r>
            <a:r>
              <a:rPr sz="1600" b="1" kern="0" spc="0" dirty="0">
                <a:solidFill>
                  <a:srgbClr val="B8EF3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</a:t>
            </a:r>
            <a:r>
              <a:rPr sz="1600" b="1" kern="0" spc="30" dirty="0">
                <a:solidFill>
                  <a:srgbClr val="B8EF3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1600" b="1" kern="0" spc="-1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b="1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损伤检测点</a:t>
            </a:r>
            <a:endParaRPr sz="1600" dirty="0">
              <a:latin typeface="宋体"/>
              <a:ea typeface="宋体"/>
              <a:cs typeface="宋体"/>
            </a:endParaRPr>
          </a:p>
        </p:txBody>
      </p:sp>
      <p:sp>
        <p:nvSpPr>
          <p:cNvPr id="332" name="textbox 332"/>
          <p:cNvSpPr/>
          <p:nvPr/>
        </p:nvSpPr>
        <p:spPr>
          <a:xfrm>
            <a:off x="7073899" y="1751656"/>
            <a:ext cx="2566670" cy="1569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1600" b="1" kern="0" spc="40" dirty="0">
                <a:solidFill>
                  <a:srgbClr val="85C8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</a:t>
            </a:r>
            <a:r>
              <a:rPr sz="1600" b="1" kern="0" spc="0" dirty="0">
                <a:solidFill>
                  <a:srgbClr val="85C8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1600" b="1" kern="0" spc="270" dirty="0">
                <a:solidFill>
                  <a:srgbClr val="85C8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1600" b="1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损伤检测点</a:t>
            </a:r>
            <a:endParaRPr sz="1600" dirty="0">
              <a:latin typeface="宋体"/>
              <a:ea typeface="宋体"/>
              <a:cs typeface="宋体"/>
            </a:endParaRPr>
          </a:p>
          <a:p>
            <a:pPr marL="1530350" algn="l" rtl="0" eaLnBrk="0">
              <a:lnSpc>
                <a:spcPct val="79000"/>
              </a:lnSpc>
              <a:spcBef>
                <a:spcPts val="700"/>
              </a:spcBef>
            </a:pPr>
            <a:r>
              <a:rPr sz="1300" b="1" kern="0" spc="0" dirty="0">
                <a:solidFill>
                  <a:srgbClr val="9E004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ATM</a:t>
            </a:r>
            <a:r>
              <a:rPr sz="1300" b="1" kern="0" spc="70" dirty="0">
                <a:solidFill>
                  <a:srgbClr val="9E004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/R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644015" algn="l" rtl="0" eaLnBrk="0">
              <a:lnSpc>
                <a:spcPct val="76000"/>
              </a:lnSpc>
              <a:spcBef>
                <a:spcPts val="845"/>
              </a:spcBef>
            </a:pPr>
            <a:r>
              <a:rPr sz="3600" kern="0" spc="-10" dirty="0">
                <a:solidFill>
                  <a:srgbClr val="864D6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</a:t>
            </a:r>
            <a:endParaRPr sz="3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ts val="3990"/>
              </a:lnSpc>
              <a:spcBef>
                <a:spcPts val="240"/>
              </a:spcBef>
            </a:pPr>
            <a:r>
              <a:rPr sz="2900" kern="0" spc="-2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smbcDKiap</a:t>
            </a:r>
            <a:r>
              <a:rPr sz="2900" kern="0" spc="660" dirty="0">
                <a:solidFill>
                  <a:srgbClr val="9F245D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-2</a:t>
            </a:r>
            <a:endParaRPr sz="2900" dirty="0">
              <a:latin typeface="宋体"/>
              <a:ea typeface="宋体"/>
              <a:cs typeface="宋体"/>
            </a:endParaRPr>
          </a:p>
        </p:txBody>
      </p:sp>
      <p:sp>
        <p:nvSpPr>
          <p:cNvPr id="334" name="textbox 334"/>
          <p:cNvSpPr/>
          <p:nvPr/>
        </p:nvSpPr>
        <p:spPr>
          <a:xfrm>
            <a:off x="1287512" y="235891"/>
            <a:ext cx="5335270" cy="407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600" b="1" kern="0" spc="17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细胞周期在不同检测点的调控机制</a:t>
            </a:r>
            <a:endParaRPr sz="2600" dirty="0">
              <a:latin typeface="FangSong"/>
              <a:ea typeface="FangSong"/>
              <a:cs typeface="FangSong"/>
            </a:endParaRPr>
          </a:p>
        </p:txBody>
      </p:sp>
      <p:sp>
        <p:nvSpPr>
          <p:cNvPr id="336" name="textbox 336"/>
          <p:cNvSpPr/>
          <p:nvPr/>
        </p:nvSpPr>
        <p:spPr>
          <a:xfrm>
            <a:off x="4019560" y="1281229"/>
            <a:ext cx="3862070" cy="330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21765" algn="l" rtl="0" eaLnBrk="0">
              <a:lnSpc>
                <a:spcPts val="765"/>
              </a:lnSpc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APC-Cdh1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2000" b="1" kern="0" spc="0" baseline="21000" dirty="0">
                <a:solidFill>
                  <a:srgbClr val="D1106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Mad</a:t>
            </a:r>
            <a:r>
              <a:rPr sz="2000" b="1" kern="0" spc="10" baseline="21000" dirty="0">
                <a:solidFill>
                  <a:srgbClr val="D1106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1300" b="1" kern="0" spc="10" dirty="0">
                <a:solidFill>
                  <a:srgbClr val="D1106A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cyclinB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聚泛素化  —</a:t>
            </a:r>
            <a:r>
              <a:rPr sz="1400" kern="0" spc="-4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Cdc14→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Sic1</a:t>
            </a:r>
            <a:endParaRPr sz="14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38" name="textbox 338"/>
          <p:cNvSpPr/>
          <p:nvPr/>
        </p:nvSpPr>
        <p:spPr>
          <a:xfrm>
            <a:off x="3467140" y="5939266"/>
            <a:ext cx="3446145" cy="2628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600" kern="0" spc="50" dirty="0">
                <a:solidFill>
                  <a:srgbClr val="8BC7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4c   </a:t>
            </a:r>
            <a:r>
              <a:rPr sz="16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损伤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DNA</a:t>
            </a:r>
            <a:r>
              <a:rPr sz="16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检测点 </a:t>
            </a:r>
            <a:r>
              <a:rPr sz="1600" kern="0" spc="0" dirty="0">
                <a:solidFill>
                  <a:srgbClr val="CF186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ATM</a:t>
            </a:r>
            <a:r>
              <a:rPr sz="1600" kern="0" spc="50" dirty="0">
                <a:solidFill>
                  <a:srgbClr val="CF186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/R→</a:t>
            </a:r>
            <a:r>
              <a:rPr sz="1600" kern="0" spc="0" dirty="0">
                <a:solidFill>
                  <a:srgbClr val="CF186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Chk</a:t>
            </a:r>
            <a:r>
              <a:rPr sz="1600" kern="0" spc="50" dirty="0">
                <a:solidFill>
                  <a:srgbClr val="CF186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₁/2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340" name="textbox 340"/>
          <p:cNvSpPr/>
          <p:nvPr/>
        </p:nvSpPr>
        <p:spPr>
          <a:xfrm>
            <a:off x="6114999" y="890423"/>
            <a:ext cx="1953895" cy="2641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600" b="1" kern="0" spc="60" dirty="0">
                <a:solidFill>
                  <a:srgbClr val="9FD919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  </a:t>
            </a:r>
            <a:r>
              <a:rPr sz="16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染色体分离检测点</a:t>
            </a:r>
            <a:endParaRPr sz="1600" dirty="0">
              <a:latin typeface="FangSong"/>
              <a:ea typeface="FangSong"/>
              <a:cs typeface="FangSong"/>
            </a:endParaRPr>
          </a:p>
        </p:txBody>
      </p:sp>
      <p:sp>
        <p:nvSpPr>
          <p:cNvPr id="342" name="textbox 342"/>
          <p:cNvSpPr/>
          <p:nvPr/>
        </p:nvSpPr>
        <p:spPr>
          <a:xfrm>
            <a:off x="2946420" y="1005347"/>
            <a:ext cx="1873250" cy="2628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600" kern="0" spc="10" dirty="0">
                <a:solidFill>
                  <a:srgbClr val="A1DB2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  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纺锤体组装检测点</a:t>
            </a:r>
            <a:endParaRPr sz="1600" dirty="0">
              <a:latin typeface="宋体"/>
              <a:ea typeface="宋体"/>
              <a:cs typeface="宋体"/>
            </a:endParaRPr>
          </a:p>
        </p:txBody>
      </p:sp>
      <p:pic>
        <p:nvPicPr>
          <p:cNvPr id="344" name="picture 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486400" y="4952984"/>
            <a:ext cx="450860" cy="552480"/>
          </a:xfrm>
          <a:prstGeom prst="rect">
            <a:avLst/>
          </a:prstGeom>
        </p:spPr>
      </p:pic>
      <p:pic>
        <p:nvPicPr>
          <p:cNvPr id="346" name="picture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1280" y="4400573"/>
            <a:ext cx="450860" cy="469910"/>
          </a:xfrm>
          <a:prstGeom prst="rect">
            <a:avLst/>
          </a:prstGeom>
        </p:spPr>
      </p:pic>
      <p:sp>
        <p:nvSpPr>
          <p:cNvPr id="348" name="textbox 348"/>
          <p:cNvSpPr/>
          <p:nvPr/>
        </p:nvSpPr>
        <p:spPr>
          <a:xfrm>
            <a:off x="11067998" y="6497222"/>
            <a:ext cx="194310" cy="1828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48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350"/>
          <p:cNvSpPr/>
          <p:nvPr/>
        </p:nvSpPr>
        <p:spPr>
          <a:xfrm>
            <a:off x="857199" y="1407389"/>
            <a:ext cx="9986009" cy="3173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3210" algn="l" rtl="0" eaLnBrk="0">
              <a:lnSpc>
                <a:spcPct val="98000"/>
              </a:lnSpc>
            </a:pPr>
            <a:r>
              <a:rPr sz="2100" b="1" kern="0" spc="2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肿瘤发生、发展都汇聚到</a:t>
            </a:r>
            <a:r>
              <a:rPr sz="2100" kern="0" spc="-5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2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</a:t>
            </a:r>
            <a:r>
              <a:rPr sz="2100" kern="0" spc="-6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2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个共同环节：细胞周期机制的破坏。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8000"/>
              </a:lnSpc>
              <a:spcBef>
                <a:spcPts val="630"/>
              </a:spcBef>
            </a:pPr>
            <a:r>
              <a:rPr sz="2100" b="1" kern="0" spc="-5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◆肿瘤是一类细胞周期疾病：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695"/>
              </a:spcBef>
            </a:pP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 </a:t>
            </a:r>
            <a:r>
              <a:rPr sz="21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所有癌基因、抑癌基因的功能效应，都与细胞周期机制调控有关。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492760" indent="-480060" algn="l" rtl="0" eaLnBrk="0">
              <a:lnSpc>
                <a:spcPct val="100000"/>
              </a:lnSpc>
              <a:spcBef>
                <a:spcPts val="1260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</a:t>
            </a:r>
            <a:r>
              <a:rPr sz="2100" kern="0" spc="3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许多癌基因、抑癌基因</a:t>
            </a: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直接参与细胞周期的调控，或者本身就是细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胞周期调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b="1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控机制的主要成分；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8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92760" indent="-480060" algn="l" rtl="0" eaLnBrk="0">
              <a:lnSpc>
                <a:spcPct val="101000"/>
              </a:lnSpc>
            </a:pP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③</a:t>
            </a:r>
            <a:r>
              <a:rPr sz="2100" kern="0" spc="6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其突变结果，导致细胞周期的失控，包括细胞周期启动、运行和终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止的异常，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使细胞获得以增殖过多、凋亡过少为主要形式的失控性生长特征</a:t>
            </a:r>
            <a:r>
              <a:rPr sz="21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352" name="textbox 352"/>
          <p:cNvSpPr/>
          <p:nvPr/>
        </p:nvSpPr>
        <p:spPr>
          <a:xfrm>
            <a:off x="1465635" y="198734"/>
            <a:ext cx="3383915" cy="4438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800" b="1" kern="0" spc="10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(二)肿瘤与细胞周期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54" name="picture 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7972"/>
            <a:ext cx="1060460" cy="279394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5959" y="666734"/>
            <a:ext cx="11010960" cy="12687"/>
          </a:xfrm>
          <a:prstGeom prst="rect">
            <a:avLst/>
          </a:prstGeom>
        </p:spPr>
      </p:pic>
      <p:sp>
        <p:nvSpPr>
          <p:cNvPr id="358" name="textbox 358"/>
          <p:cNvSpPr/>
          <p:nvPr/>
        </p:nvSpPr>
        <p:spPr>
          <a:xfrm>
            <a:off x="11067999" y="6493000"/>
            <a:ext cx="181610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49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2139" y="1555736"/>
            <a:ext cx="10363200" cy="3790965"/>
          </a:xfrm>
          <a:prstGeom prst="rect">
            <a:avLst/>
          </a:prstGeom>
        </p:spPr>
      </p:pic>
      <p:sp>
        <p:nvSpPr>
          <p:cNvPr id="362" name="textbox 362"/>
          <p:cNvSpPr/>
          <p:nvPr/>
        </p:nvSpPr>
        <p:spPr>
          <a:xfrm>
            <a:off x="3432430" y="3049606"/>
            <a:ext cx="3883025" cy="21189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检测点的任何一部分出问</a:t>
            </a:r>
            <a:r>
              <a:rPr sz="1900" b="1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题，造成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1900" b="1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细胞遗传不稳定性，如：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915"/>
              </a:spcBef>
            </a:pP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◆不能发现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DNA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损伤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(A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TM/R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基因突变)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116000"/>
              </a:lnSpc>
              <a:spcBef>
                <a:spcPts val="825"/>
              </a:spcBef>
            </a:pP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◆细胞周期不能阻滞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(p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53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突变)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◆DNA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修复错误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(MLH1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突变)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2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◆决定错误(如</a:t>
            </a:r>
            <a:r>
              <a:rPr sz="1900" b="1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Bc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l-2</a:t>
            </a:r>
            <a:r>
              <a:rPr sz="19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突变)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364" name="textbox 364"/>
          <p:cNvSpPr/>
          <p:nvPr/>
        </p:nvSpPr>
        <p:spPr>
          <a:xfrm>
            <a:off x="8125221" y="2888498"/>
            <a:ext cx="2858135" cy="1741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9000"/>
              </a:lnSpc>
            </a:pPr>
            <a:r>
              <a:rPr sz="19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肿瘤发生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  <a:spcBef>
                <a:spcPts val="570"/>
              </a:spcBef>
            </a:pPr>
            <a:r>
              <a:rPr sz="19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细胞的异常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ts val="2410"/>
              </a:lnSpc>
            </a:pPr>
            <a:r>
              <a:rPr sz="19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分裂，导致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ts val="2340"/>
              </a:lnSpc>
            </a:pPr>
            <a:r>
              <a:rPr sz="19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染色质遗传</a:t>
            </a:r>
            <a:endParaRPr sz="19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ts val="2370"/>
              </a:lnSpc>
            </a:pPr>
            <a:r>
              <a:rPr sz="1900" b="1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不稳定性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sp>
        <p:nvSpPr>
          <p:cNvPr id="366" name="textbox 366"/>
          <p:cNvSpPr/>
          <p:nvPr/>
        </p:nvSpPr>
        <p:spPr>
          <a:xfrm>
            <a:off x="924260" y="1641928"/>
            <a:ext cx="6518909" cy="3321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410"/>
              </a:lnSpc>
            </a:pPr>
            <a:r>
              <a:rPr sz="1900" b="1" kern="0" spc="10" dirty="0">
                <a:solidFill>
                  <a:srgbClr val="990032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</a:t>
            </a:r>
            <a:r>
              <a:rPr sz="1900" b="1" kern="0" spc="1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细胞周期驱动机制的破坏：</a:t>
            </a:r>
            <a:r>
              <a:rPr sz="1900" kern="0" spc="1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kern="0" spc="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  </a:t>
            </a:r>
            <a:r>
              <a:rPr sz="3000" b="1" kern="0" spc="0" baseline="-2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细胞失控性生长</a:t>
            </a:r>
            <a:endParaRPr sz="3000" baseline="-2000" dirty="0">
              <a:latin typeface="FangSong"/>
              <a:ea typeface="FangSong"/>
              <a:cs typeface="FangSong"/>
            </a:endParaRPr>
          </a:p>
        </p:txBody>
      </p:sp>
      <p:sp>
        <p:nvSpPr>
          <p:cNvPr id="368" name="textbox 368"/>
          <p:cNvSpPr/>
          <p:nvPr/>
        </p:nvSpPr>
        <p:spPr>
          <a:xfrm>
            <a:off x="1078113" y="221039"/>
            <a:ext cx="4646295" cy="426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肿瘤细胞周期调控机制的破坏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sp>
        <p:nvSpPr>
          <p:cNvPr id="370" name="textbox 370"/>
          <p:cNvSpPr/>
          <p:nvPr/>
        </p:nvSpPr>
        <p:spPr>
          <a:xfrm>
            <a:off x="867080" y="3802944"/>
            <a:ext cx="1799589" cy="586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400" indent="-12700" algn="l" rtl="0" eaLnBrk="0">
              <a:lnSpc>
                <a:spcPct val="97000"/>
              </a:lnSpc>
            </a:pPr>
            <a:r>
              <a:rPr sz="1900" b="1" kern="0" spc="6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2.细胞周期监控</a:t>
            </a:r>
            <a:r>
              <a:rPr sz="1900" kern="0" spc="7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900" b="1" kern="0" spc="8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机制的破坏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72" name="picture 3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28760" y="666734"/>
            <a:ext cx="10998159" cy="12687"/>
          </a:xfrm>
          <a:prstGeom prst="rect">
            <a:avLst/>
          </a:prstGeom>
        </p:spPr>
      </p:pic>
      <p:pic>
        <p:nvPicPr>
          <p:cNvPr id="374" name="picture 3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68559" y="3987789"/>
            <a:ext cx="406481" cy="177827"/>
          </a:xfrm>
          <a:prstGeom prst="rect">
            <a:avLst/>
          </a:prstGeom>
        </p:spPr>
      </p:pic>
      <p:pic>
        <p:nvPicPr>
          <p:cNvPr id="376" name="picture 3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600980" y="3962415"/>
            <a:ext cx="406359" cy="177759"/>
          </a:xfrm>
          <a:prstGeom prst="rect">
            <a:avLst/>
          </a:prstGeom>
        </p:spPr>
      </p:pic>
      <p:sp>
        <p:nvSpPr>
          <p:cNvPr id="378" name="textbox 378"/>
          <p:cNvSpPr/>
          <p:nvPr/>
        </p:nvSpPr>
        <p:spPr>
          <a:xfrm>
            <a:off x="11080801" y="6510500"/>
            <a:ext cx="170814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50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box 380"/>
          <p:cNvSpPr/>
          <p:nvPr/>
        </p:nvSpPr>
        <p:spPr>
          <a:xfrm>
            <a:off x="2308204" y="2189784"/>
            <a:ext cx="7198359" cy="879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63955" algn="l" rtl="0" eaLnBrk="0">
              <a:lnSpc>
                <a:spcPct val="97000"/>
              </a:lnSpc>
            </a:pPr>
            <a:r>
              <a:rPr sz="3200" b="1" kern="0" spc="-1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三、肿瘤干细胞与肿瘤生长</a:t>
            </a:r>
            <a:endParaRPr sz="3200" dirty="0">
              <a:latin typeface="微软雅黑"/>
              <a:ea typeface="微软雅黑"/>
              <a:cs typeface="微软雅黑"/>
            </a:endParaRPr>
          </a:p>
          <a:p>
            <a:pPr marL="12700" algn="l" rtl="0" eaLnBrk="0">
              <a:lnSpc>
                <a:spcPct val="91000"/>
              </a:lnSpc>
              <a:spcBef>
                <a:spcPts val="40"/>
              </a:spcBef>
            </a:pP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Cancer stem cells and</a:t>
            </a:r>
            <a:r>
              <a:rPr sz="2700" b="1" kern="0" spc="8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tumor</a:t>
            </a:r>
            <a:r>
              <a:rPr sz="2700" b="1" kern="0" spc="16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2700" b="1" kern="0" spc="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cel</a:t>
            </a:r>
            <a:r>
              <a:rPr sz="2700" b="1" kern="0" spc="3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l</a:t>
            </a:r>
            <a:r>
              <a:rPr sz="2700" b="1" kern="0" spc="14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sz="2700" b="1" kern="0" spc="30" dirty="0">
                <a:solidFill>
                  <a:srgbClr val="002060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growth</a:t>
            </a:r>
            <a:endParaRPr sz="27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2" name="textbox 382"/>
          <p:cNvSpPr/>
          <p:nvPr/>
        </p:nvSpPr>
        <p:spPr>
          <a:xfrm>
            <a:off x="11101425" y="6482588"/>
            <a:ext cx="173354" cy="158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3000"/>
              </a:lnSpc>
            </a:pPr>
            <a:r>
              <a:rPr sz="1200" kern="0" spc="-30" dirty="0">
                <a:solidFill>
                  <a:srgbClr val="898989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51</a:t>
            </a:r>
            <a:endParaRPr sz="12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86" name="textbox 386"/>
          <p:cNvSpPr/>
          <p:nvPr/>
        </p:nvSpPr>
        <p:spPr>
          <a:xfrm>
            <a:off x="711260" y="1115866"/>
            <a:ext cx="10342244" cy="12776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7965" indent="-215265" algn="l" rtl="0" eaLnBrk="0">
              <a:lnSpc>
                <a:spcPct val="113000"/>
              </a:lnSpc>
            </a:pPr>
            <a:r>
              <a:rPr sz="2100" kern="0" spc="16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干细胞是一类具有自我更新、多向分化潜能的细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胞群。在一定条件下，它可以分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化成多种功能细胞。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3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5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干细胞主要特征：自我更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新、不对称性分裂和诱导分化潜能。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388" name="picture 3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61079" y="2660629"/>
            <a:ext cx="5327659" cy="2159035"/>
          </a:xfrm>
          <a:prstGeom prst="rect">
            <a:avLst/>
          </a:prstGeom>
        </p:spPr>
      </p:pic>
      <p:sp>
        <p:nvSpPr>
          <p:cNvPr id="390" name="textbox 390"/>
          <p:cNvSpPr/>
          <p:nvPr/>
        </p:nvSpPr>
        <p:spPr>
          <a:xfrm>
            <a:off x="742960" y="3556481"/>
            <a:ext cx="4743450" cy="1120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9715" indent="-247015" algn="l" rtl="0" eaLnBrk="0">
              <a:lnSpc>
                <a:spcPct val="111000"/>
              </a:lnSpc>
            </a:pPr>
            <a:r>
              <a:rPr sz="2100" kern="0" spc="14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◆一 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种细胞分裂的方式，就是指分裂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的方式是不对称性质的，母细胞产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生的两个子细胞的类型各不相同。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392" name="textbox 392"/>
          <p:cNvSpPr/>
          <p:nvPr/>
        </p:nvSpPr>
        <p:spPr>
          <a:xfrm>
            <a:off x="1275377" y="156088"/>
            <a:ext cx="3216910" cy="4368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干细胞</a:t>
            </a:r>
            <a:r>
              <a:rPr sz="2900" kern="0" spc="-7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(Stem</a:t>
            </a:r>
            <a:r>
              <a:rPr sz="2900" b="1" kern="0" spc="15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cell)</a:t>
            </a:r>
            <a:endParaRPr sz="2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17499" y="2641632"/>
            <a:ext cx="1593860" cy="425401"/>
            <a:chOff x="0" y="0"/>
            <a:chExt cx="1593860" cy="425401"/>
          </a:xfrm>
        </p:grpSpPr>
        <p:pic>
          <p:nvPicPr>
            <p:cNvPr id="394" name="picture 3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593860" cy="425401"/>
            </a:xfrm>
            <a:prstGeom prst="rect">
              <a:avLst/>
            </a:prstGeom>
          </p:spPr>
        </p:pic>
        <p:sp>
          <p:nvSpPr>
            <p:cNvPr id="396" name="textbox 396"/>
            <p:cNvSpPr/>
            <p:nvPr/>
          </p:nvSpPr>
          <p:spPr>
            <a:xfrm>
              <a:off x="-12700" y="-12700"/>
              <a:ext cx="1619885" cy="48386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sz="9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8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99060" algn="l" rtl="0" eaLnBrk="0">
                <a:lnSpc>
                  <a:spcPct val="98000"/>
                </a:lnSpc>
              </a:pPr>
              <a:r>
                <a:rPr sz="2100" b="1" kern="0" spc="13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不对称分裂</a:t>
              </a:r>
              <a:endParaRPr sz="2100" dirty="0">
                <a:latin typeface="FangSong"/>
                <a:ea typeface="FangSong"/>
                <a:cs typeface="FangSong"/>
              </a:endParaRPr>
            </a:p>
          </p:txBody>
        </p:sp>
      </p:grpSp>
      <p:pic>
        <p:nvPicPr>
          <p:cNvPr id="398" name="picture 3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507972"/>
            <a:ext cx="1054120" cy="279394"/>
          </a:xfrm>
          <a:prstGeom prst="rect">
            <a:avLst/>
          </a:prstGeom>
        </p:spPr>
      </p:pic>
      <p:sp>
        <p:nvSpPr>
          <p:cNvPr id="400" name="textbox 400"/>
          <p:cNvSpPr/>
          <p:nvPr/>
        </p:nvSpPr>
        <p:spPr>
          <a:xfrm>
            <a:off x="8353548" y="4936398"/>
            <a:ext cx="1171575" cy="287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不对称分裂</a:t>
            </a:r>
            <a:endParaRPr sz="1800" dirty="0">
              <a:latin typeface="FangSong"/>
              <a:ea typeface="FangSong"/>
              <a:cs typeface="FangSong"/>
            </a:endParaRPr>
          </a:p>
        </p:txBody>
      </p:sp>
      <p:sp>
        <p:nvSpPr>
          <p:cNvPr id="402" name="textbox 402"/>
          <p:cNvSpPr/>
          <p:nvPr/>
        </p:nvSpPr>
        <p:spPr>
          <a:xfrm>
            <a:off x="11074460" y="6501648"/>
            <a:ext cx="182879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52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box 404"/>
          <p:cNvSpPr/>
          <p:nvPr/>
        </p:nvSpPr>
        <p:spPr>
          <a:xfrm>
            <a:off x="679439" y="1440862"/>
            <a:ext cx="9147809" cy="3778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3050" indent="-260350" algn="l" rtl="0" eaLnBrk="0">
              <a:lnSpc>
                <a:spcPct val="107000"/>
              </a:lnSpc>
            </a:pPr>
            <a:r>
              <a:rPr sz="2100" kern="0" spc="1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-27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肿瘤中具有自我更新能力并能产生异质性肿瘤细胞的细胞。肿瘤中的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一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小部分具有无限增殖能力，并有形成肿瘤能力的细胞，也称癌干细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5750" indent="-222250" algn="l" rtl="0" eaLnBrk="0">
              <a:lnSpc>
                <a:spcPct val="109000"/>
              </a:lnSpc>
              <a:spcBef>
                <a:spcPts val="630"/>
              </a:spcBef>
            </a:pPr>
            <a:r>
              <a:rPr sz="2100" kern="0" spc="9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41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CSCs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具有干细胞性质，有自我更新能力，并有多种分化潜能和高度增殖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的能力，具有极强的致瘤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能力。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630"/>
              </a:spcBef>
            </a:pPr>
            <a:r>
              <a:rPr sz="2100" kern="0" spc="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 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CSC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具有启动和重建肿瘤组织表型的能力。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695"/>
              </a:spcBef>
            </a:pPr>
            <a:r>
              <a:rPr sz="2100" kern="0" spc="3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具有与非致瘤细胞不同的表面标志。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7000"/>
              </a:lnSpc>
              <a:spcBef>
                <a:spcPts val="1790"/>
              </a:spcBef>
            </a:pPr>
            <a:r>
              <a:rPr sz="2100" kern="0" spc="1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在肿瘤中的所占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的比例较少。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0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-2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耐药性与抗凋亡特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性。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406" name="textbox 406"/>
          <p:cNvSpPr/>
          <p:nvPr/>
        </p:nvSpPr>
        <p:spPr>
          <a:xfrm>
            <a:off x="1357645" y="213359"/>
            <a:ext cx="6107429" cy="433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肿瘤干细胞</a:t>
            </a: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(cancer</a:t>
            </a:r>
            <a:r>
              <a:rPr sz="2800" kern="0" spc="13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stem</a:t>
            </a:r>
            <a:r>
              <a:rPr sz="2800" kern="0" spc="12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800" b="1" kern="0" spc="-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cell,CSC):</a:t>
            </a:r>
            <a:endParaRPr sz="2800" dirty="0">
              <a:latin typeface="宋体"/>
              <a:ea typeface="宋体"/>
              <a:cs typeface="宋体"/>
            </a:endParaRPr>
          </a:p>
        </p:txBody>
      </p:sp>
      <p:pic>
        <p:nvPicPr>
          <p:cNvPr id="408" name="picture 4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pic>
        <p:nvPicPr>
          <p:cNvPr id="410" name="picture 4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5959" y="666734"/>
            <a:ext cx="11004621" cy="12687"/>
          </a:xfrm>
          <a:prstGeom prst="rect">
            <a:avLst/>
          </a:prstGeom>
        </p:spPr>
      </p:pic>
      <p:sp>
        <p:nvSpPr>
          <p:cNvPr id="412" name="textbox 412"/>
          <p:cNvSpPr/>
          <p:nvPr/>
        </p:nvSpPr>
        <p:spPr>
          <a:xfrm>
            <a:off x="11067998" y="6510500"/>
            <a:ext cx="170814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53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box 414"/>
          <p:cNvSpPr/>
          <p:nvPr/>
        </p:nvSpPr>
        <p:spPr>
          <a:xfrm>
            <a:off x="444500" y="1440658"/>
            <a:ext cx="5239384" cy="3354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950" indent="-349250" algn="l" rtl="0" eaLnBrk="0">
              <a:lnSpc>
                <a:spcPct val="98000"/>
              </a:lnSpc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1.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Nature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,1963,199:79-80,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Bruce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等   </a:t>
            </a: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人发现，由小鼠腹水分离得到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骨髓瘤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细胞，其中的极少部</a:t>
            </a:r>
            <a:r>
              <a:rPr sz="22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分(0.01%-1%)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可在体外培养实验中形成集落。</a:t>
            </a:r>
            <a:endParaRPr sz="22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692015" algn="l" rtl="0" eaLnBrk="0">
              <a:lnSpc>
                <a:spcPts val="375"/>
              </a:lnSpc>
              <a:spcBef>
                <a:spcPts val="100"/>
              </a:spcBef>
            </a:pPr>
            <a:r>
              <a:rPr sz="300" kern="0" spc="5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,</a:t>
            </a:r>
            <a:endParaRPr sz="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950" algn="l" rtl="0" eaLnBrk="0">
              <a:lnSpc>
                <a:spcPct val="101000"/>
              </a:lnSpc>
              <a:spcBef>
                <a:spcPts val="5"/>
              </a:spcBef>
            </a:pP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巢癌、神经母细胞瘤等肿瘤细胞的体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外培养实验中，仅有0.1%可形成集落。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416" name="textbox 416"/>
          <p:cNvSpPr/>
          <p:nvPr/>
        </p:nvSpPr>
        <p:spPr>
          <a:xfrm>
            <a:off x="1003259" y="242898"/>
            <a:ext cx="11030584" cy="441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tabLst>
                <a:tab pos="283845" algn="l"/>
                <a:tab pos="11017250" algn="l"/>
              </a:tabLst>
            </a:pP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r>
              <a:rPr sz="2700" b="1" u="sng" kern="0" spc="6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肿瘤干细胞的发现</a:t>
            </a:r>
            <a:r>
              <a:rPr sz="2700" u="sng" kern="0" spc="0" dirty="0">
                <a:solidFill>
                  <a:srgbClr val="003984">
                    <a:alpha val="100000"/>
                  </a:srgbClr>
                </a:solidFill>
                <a:uFill>
                  <a:solidFill>
                    <a:srgbClr val="0000FF"/>
                  </a:solidFill>
                </a:uFill>
                <a:latin typeface="FangSong"/>
                <a:ea typeface="FangSong"/>
                <a:cs typeface="FangSong"/>
              </a:rPr>
              <a:t>	</a:t>
            </a:r>
            <a:endParaRPr sz="2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418" name="picture 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03899" y="1104892"/>
            <a:ext cx="2222601" cy="1720877"/>
          </a:xfrm>
          <a:prstGeom prst="rect">
            <a:avLst/>
          </a:prstGeom>
        </p:spPr>
      </p:pic>
      <p:sp>
        <p:nvSpPr>
          <p:cNvPr id="420" name="textbox 420"/>
          <p:cNvSpPr/>
          <p:nvPr/>
        </p:nvSpPr>
        <p:spPr>
          <a:xfrm>
            <a:off x="419140" y="3451420"/>
            <a:ext cx="5020309" cy="714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5425"/>
              </a:lnSpc>
            </a:pPr>
            <a:r>
              <a:rPr sz="2600" kern="0" spc="-1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2.samburge-</a:t>
            </a:r>
            <a:r>
              <a:rPr sz="2600" kern="0" spc="-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等人发现，3</a:t>
            </a:r>
            <a:r>
              <a:rPr sz="2600" kern="0" spc="-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在人肺癌、卵</a:t>
            </a:r>
            <a:endParaRPr sz="26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422" name="picture 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20220" y="3067035"/>
            <a:ext cx="1733580" cy="1377977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318260" y="3689329"/>
            <a:ext cx="1460479" cy="1377977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8769320" y="4791548"/>
            <a:ext cx="1637664" cy="644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41350" algn="l" rtl="0" eaLnBrk="0">
              <a:lnSpc>
                <a:spcPct val="81000"/>
              </a:lnSpc>
              <a:tabLst>
                <a:tab pos="1200150" algn="l"/>
              </a:tabLst>
            </a:pPr>
            <a:r>
              <a:rPr sz="5000" kern="0" spc="0" dirty="0">
                <a:solidFill>
                  <a:srgbClr val="FF32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5000" kern="0" spc="-10" dirty="0">
                <a:solidFill>
                  <a:srgbClr val="FF32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X</a:t>
            </a:r>
            <a:endParaRPr sz="5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82020" y="4889479"/>
            <a:ext cx="628741" cy="285772"/>
          </a:xfrm>
          <a:prstGeom prst="rect">
            <a:avLst/>
          </a:prstGeom>
        </p:spPr>
      </p:pic>
      <p:sp>
        <p:nvSpPr>
          <p:cNvPr id="430" name="textbox 430"/>
          <p:cNvSpPr/>
          <p:nvPr/>
        </p:nvSpPr>
        <p:spPr>
          <a:xfrm>
            <a:off x="9401239" y="2809977"/>
            <a:ext cx="2081529" cy="2806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具有形成集落的能力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432" name="picture 4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434" name="textbox 434"/>
          <p:cNvSpPr/>
          <p:nvPr/>
        </p:nvSpPr>
        <p:spPr>
          <a:xfrm>
            <a:off x="7962940" y="4899837"/>
            <a:ext cx="259079" cy="3511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560"/>
              </a:lnSpc>
            </a:pP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◎</a:t>
            </a:r>
            <a:endParaRPr sz="2000" dirty="0">
              <a:latin typeface="宋体"/>
              <a:ea typeface="宋体"/>
              <a:cs typeface="宋体"/>
            </a:endParaRPr>
          </a:p>
        </p:txBody>
      </p:sp>
      <p:sp>
        <p:nvSpPr>
          <p:cNvPr id="436" name="textbox 436"/>
          <p:cNvSpPr/>
          <p:nvPr/>
        </p:nvSpPr>
        <p:spPr>
          <a:xfrm>
            <a:off x="11080801" y="6504122"/>
            <a:ext cx="170814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54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6305560" y="2824172"/>
            <a:ext cx="5558154" cy="3240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50465" algn="l" rtl="0" eaLnBrk="0">
              <a:lnSpc>
                <a:spcPct val="83000"/>
              </a:lnSpc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2715" algn="l" rtl="0" eaLnBrk="0">
              <a:lnSpc>
                <a:spcPct val="88000"/>
              </a:lnSpc>
              <a:spcBef>
                <a:spcPts val="405"/>
              </a:spcBef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Author  M</a:t>
            </a: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anuscript                                                       </a:t>
            </a:r>
            <a:r>
              <a:rPr sz="1300" kern="0" spc="-20" dirty="0">
                <a:solidFill>
                  <a:srgbClr val="D9AC9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HHS Public Access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algn="l" rtl="0" eaLnBrk="0">
              <a:lnSpc>
                <a:spcPct val="111000"/>
              </a:lnSpc>
              <a:spcBef>
                <a:spcPts val="635"/>
              </a:spcBef>
            </a:pP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 epithelial-m</a:t>
            </a: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esenchymal transition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</a:t>
            </a:r>
            <a:r>
              <a:rPr sz="21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generates cells with properties of stem</a:t>
            </a: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</a:t>
            </a:r>
            <a:r>
              <a:rPr sz="21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cells</a:t>
            </a:r>
            <a:endParaRPr sz="2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9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algn="l" rtl="0" eaLnBrk="0">
              <a:lnSpc>
                <a:spcPts val="1910"/>
              </a:lnSpc>
              <a:spcBef>
                <a:spcPts val="42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Sendurai    A.Mani,Wenjun     Guo,[..],and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Rohert     A.Weinherg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</a:pP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Mani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等人研究证明肿瘤细胞通过上皮-间质转化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EMT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1300" b="1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获得干细胞样特征</a:t>
            </a:r>
            <a:endParaRPr sz="1300" dirty="0">
              <a:latin typeface="FangSong"/>
              <a:ea typeface="FangSong"/>
              <a:cs typeface="FangSong"/>
            </a:endParaRPr>
          </a:p>
        </p:txBody>
      </p:sp>
      <p:sp>
        <p:nvSpPr>
          <p:cNvPr id="442" name="textbox 442"/>
          <p:cNvSpPr/>
          <p:nvPr/>
        </p:nvSpPr>
        <p:spPr>
          <a:xfrm>
            <a:off x="870000" y="2603718"/>
            <a:ext cx="2459989" cy="3335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正常干细胞</a:t>
            </a:r>
            <a:endParaRPr sz="14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845"/>
              </a:lnSpc>
              <a:spcBef>
                <a:spcPts val="640"/>
              </a:spcBef>
            </a:pPr>
            <a:r>
              <a:rPr sz="2100" kern="0" spc="2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O5---         </a:t>
            </a:r>
            <a:r>
              <a:rPr sz="2100" kern="0" spc="-7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癌性转</a:t>
            </a:r>
            <a:r>
              <a:rPr sz="2100" kern="0" spc="-1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化</a:t>
            </a:r>
            <a:endParaRPr sz="2100" dirty="0">
              <a:latin typeface="宋体"/>
              <a:ea typeface="宋体"/>
              <a:cs typeface="宋体"/>
            </a:endParaRPr>
          </a:p>
          <a:p>
            <a:pPr marL="770255" algn="l" rtl="0" eaLnBrk="0">
              <a:lnSpc>
                <a:spcPct val="95000"/>
              </a:lnSpc>
              <a:spcBef>
                <a:spcPts val="570"/>
              </a:spcBef>
            </a:pP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自我更新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0" algn="l" rtl="0" eaLnBrk="0">
              <a:lnSpc>
                <a:spcPts val="5315"/>
              </a:lnSpc>
              <a:spcBef>
                <a:spcPts val="1320"/>
              </a:spcBef>
            </a:pPr>
            <a:r>
              <a:rPr sz="6700" kern="0" spc="-70" baseline="-70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●</a:t>
            </a:r>
            <a:r>
              <a:rPr sz="2000" kern="0" spc="-70" baseline="6300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定向祖细胞</a:t>
            </a:r>
            <a:endParaRPr sz="2000" baseline="630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215" algn="l" rtl="0" eaLnBrk="0">
              <a:lnSpc>
                <a:spcPct val="83000"/>
              </a:lnSpc>
              <a:spcBef>
                <a:spcPts val="425"/>
              </a:spcBef>
            </a:pP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细胞分化</a:t>
            </a:r>
            <a:endParaRPr sz="1400" dirty="0">
              <a:latin typeface="宋体"/>
              <a:ea typeface="宋体"/>
              <a:cs typeface="宋体"/>
            </a:endParaRPr>
          </a:p>
          <a:p>
            <a:pPr marL="69215" algn="l" rtl="0" eaLnBrk="0">
              <a:lnSpc>
                <a:spcPts val="2000"/>
              </a:lnSpc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形态发生</a:t>
            </a:r>
            <a:endParaRPr sz="1400" dirty="0">
              <a:latin typeface="宋体"/>
              <a:ea typeface="宋体"/>
              <a:cs typeface="宋体"/>
            </a:endParaRPr>
          </a:p>
        </p:txBody>
      </p:sp>
      <p:sp>
        <p:nvSpPr>
          <p:cNvPr id="444" name="textbox 444"/>
          <p:cNvSpPr/>
          <p:nvPr/>
        </p:nvSpPr>
        <p:spPr>
          <a:xfrm>
            <a:off x="3790960" y="2603718"/>
            <a:ext cx="1816735" cy="3360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165" algn="l" rtl="0" eaLnBrk="0">
              <a:lnSpc>
                <a:spcPct val="94000"/>
              </a:lnSpc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肿瘤干细胞</a:t>
            </a:r>
            <a:endParaRPr sz="14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85800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自我更新</a:t>
            </a:r>
            <a:endParaRPr sz="13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  <a:spcBef>
                <a:spcPts val="395"/>
              </a:spcBef>
            </a:pP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转化的祖细胞</a:t>
            </a:r>
            <a:endParaRPr sz="1300" dirty="0">
              <a:latin typeface="宋体"/>
              <a:ea typeface="宋体"/>
              <a:cs typeface="宋体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" algn="l" rtl="0" eaLnBrk="0">
              <a:lnSpc>
                <a:spcPct val="77000"/>
              </a:lnSpc>
              <a:spcBef>
                <a:spcPts val="390"/>
              </a:spcBef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异常分化</a:t>
            </a:r>
            <a:endParaRPr sz="1300" dirty="0">
              <a:latin typeface="宋体"/>
              <a:ea typeface="宋体"/>
              <a:cs typeface="宋体"/>
            </a:endParaRPr>
          </a:p>
          <a:p>
            <a:pPr marL="12700" indent="742950" algn="l" rtl="0" eaLnBrk="0">
              <a:lnSpc>
                <a:spcPct val="77000"/>
              </a:lnSpc>
              <a:spcBef>
                <a:spcPts val="10"/>
              </a:spcBef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@科研忍者老熊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肿瘤发生</a:t>
            </a:r>
            <a:endParaRPr sz="1400" dirty="0">
              <a:latin typeface="宋体"/>
              <a:ea typeface="宋体"/>
              <a:cs typeface="宋体"/>
            </a:endParaRPr>
          </a:p>
        </p:txBody>
      </p:sp>
      <p:sp>
        <p:nvSpPr>
          <p:cNvPr id="446" name="textbox 446"/>
          <p:cNvSpPr/>
          <p:nvPr/>
        </p:nvSpPr>
        <p:spPr>
          <a:xfrm>
            <a:off x="416705" y="1602029"/>
            <a:ext cx="5901054" cy="666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algn="l" rtl="0" eaLnBrk="0">
              <a:lnSpc>
                <a:spcPct val="97000"/>
              </a:lnSpc>
            </a:pPr>
            <a:r>
              <a:rPr sz="21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假说一：起源于发育中的干细</a:t>
            </a:r>
            <a:r>
              <a:rPr sz="2100" b="1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胞或祖细胞突变，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7000"/>
              </a:lnSpc>
              <a:spcBef>
                <a:spcPts val="145"/>
              </a:spcBef>
            </a:pPr>
            <a:r>
              <a:rPr sz="2100" b="1" kern="0" spc="8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干细胞“癌性化”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448" name="textbox 448"/>
          <p:cNvSpPr/>
          <p:nvPr/>
        </p:nvSpPr>
        <p:spPr>
          <a:xfrm>
            <a:off x="6563424" y="1602029"/>
            <a:ext cx="5269229" cy="664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0800" indent="-38100" algn="l" rtl="0" eaLnBrk="0">
              <a:lnSpc>
                <a:spcPct val="100000"/>
              </a:lnSpc>
            </a:pPr>
            <a:r>
              <a:rPr sz="2100" b="1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假说二：起源于体细胞突变，获得干细胞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样特征和恶性行为，</a:t>
            </a:r>
            <a:r>
              <a:rPr sz="2100" b="1" kern="0" spc="10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肿瘤细胞“干性化”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450" name="textbox 450"/>
          <p:cNvSpPr/>
          <p:nvPr/>
        </p:nvSpPr>
        <p:spPr>
          <a:xfrm>
            <a:off x="1186253" y="230486"/>
            <a:ext cx="3578859" cy="4438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800" b="1" kern="0" spc="-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肿瘤干细胞的起源学说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sp>
        <p:nvSpPr>
          <p:cNvPr id="452" name="textbox 452"/>
          <p:cNvSpPr/>
          <p:nvPr/>
        </p:nvSpPr>
        <p:spPr>
          <a:xfrm>
            <a:off x="708703" y="1024175"/>
            <a:ext cx="4421504" cy="336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b="1" kern="0" spc="-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关于肿瘤干细胞的起源有两个假说：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879860" y="4241810"/>
            <a:ext cx="692139" cy="615917"/>
          </a:xfrm>
          <a:prstGeom prst="rect">
            <a:avLst/>
          </a:prstGeom>
        </p:spPr>
      </p:pic>
      <p:pic>
        <p:nvPicPr>
          <p:cNvPr id="456" name="picture 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501662"/>
            <a:ext cx="1054120" cy="279394"/>
          </a:xfrm>
          <a:prstGeom prst="rect">
            <a:avLst/>
          </a:prstGeom>
        </p:spPr>
      </p:pic>
      <p:sp>
        <p:nvSpPr>
          <p:cNvPr id="458" name="textbox 458"/>
          <p:cNvSpPr/>
          <p:nvPr/>
        </p:nvSpPr>
        <p:spPr>
          <a:xfrm>
            <a:off x="11067998" y="6503959"/>
            <a:ext cx="182879" cy="1758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600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55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icture 4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62" name="table 462"/>
          <p:cNvGraphicFramePr>
            <a:graphicFrameLocks noGrp="1"/>
          </p:cNvGraphicFramePr>
          <p:nvPr/>
        </p:nvGraphicFramePr>
        <p:xfrm>
          <a:off x="1038265" y="771504"/>
          <a:ext cx="9683115" cy="5657850"/>
        </p:xfrm>
        <a:graphic>
          <a:graphicData uri="http://schemas.openxmlformats.org/drawingml/2006/table">
            <a:tbl>
              <a:tblPr/>
              <a:tblGrid>
                <a:gridCol w="595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631440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13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肿瘤类型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435735" algn="l" rtl="0" eaLnBrk="0">
                        <a:lnSpc>
                          <a:spcPct val="99000"/>
                        </a:lnSpc>
                      </a:pPr>
                      <a:r>
                        <a:rPr sz="1300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表面</a:t>
                      </a:r>
                      <a:r>
                        <a:rPr sz="13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marker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216025" algn="l" rtl="0" eaLnBrk="0">
                        <a:lnSpc>
                          <a:spcPct val="96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Acute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Myeloid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Leukemia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AML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)急性髓系白血病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90650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34+/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38-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1615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Breast</a:t>
                      </a:r>
                      <a:r>
                        <a:rPr sz="13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Cancer</a:t>
                      </a:r>
                      <a:r>
                        <a:rPr sz="13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乳腺癌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87400" algn="l" rtl="0" eaLnBrk="0">
                        <a:lnSpc>
                          <a:spcPct val="95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ESA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24-/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Lineage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11709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Ovarian</a:t>
                      </a:r>
                      <a:r>
                        <a:rPr sz="13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Cancer</a:t>
                      </a:r>
                      <a:r>
                        <a:rPr sz="13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卵巢癌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4838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133+,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117+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9456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Glioblastoma</a:t>
                      </a:r>
                      <a:r>
                        <a:rPr sz="13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成胶质细胞瘤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46200" algn="l" rtl="0" eaLnBrk="0">
                        <a:lnSpc>
                          <a:spcPct val="81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133+,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15+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7297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Medulloblastoma</a:t>
                      </a:r>
                      <a:r>
                        <a:rPr sz="13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成神经管细胞瘤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46200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133+,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15+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43940" algn="l" rtl="0" eaLnBrk="0">
                        <a:lnSpc>
                          <a:spcPct val="95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Small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cell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and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non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-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small</a:t>
                      </a:r>
                      <a:r>
                        <a:rPr sz="13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cell</a:t>
                      </a:r>
                      <a:r>
                        <a:rPr sz="13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lung</a:t>
                      </a:r>
                      <a:r>
                        <a:rPr sz="13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cancer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肺癌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06550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0337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Hepatocellular</a:t>
                      </a:r>
                      <a:r>
                        <a:rPr sz="13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carcinoma</a:t>
                      </a:r>
                      <a:r>
                        <a:rPr sz="13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肝细胞癌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90650" algn="l" rtl="0" eaLnBrk="0">
                        <a:lnSpc>
                          <a:spcPct val="100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45-/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90+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99009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Prostate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cancer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前列腺癌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03300" algn="l" rtl="0" eaLnBrk="0">
                        <a:lnSpc>
                          <a:spcPct val="100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44+/A2B1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hi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206625" algn="l" rtl="0" eaLnBrk="0">
                        <a:lnSpc>
                          <a:spcPct val="98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Colon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cancer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结肠癌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46200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133+,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28917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Melanoma</a:t>
                      </a:r>
                      <a:r>
                        <a:rPr sz="13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黑色素瘤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346200" algn="l" rtl="0" eaLnBrk="0">
                        <a:lnSpc>
                          <a:spcPct val="82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20+,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ABCB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5+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7297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Pancreas</a:t>
                      </a:r>
                      <a:r>
                        <a:rPr sz="13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adenocarcinoma</a:t>
                      </a:r>
                      <a:r>
                        <a:rPr sz="1300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胰腺癌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09220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24+/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EpCAM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16154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Renal</a:t>
                      </a:r>
                      <a:r>
                        <a:rPr sz="13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carcinoma</a:t>
                      </a:r>
                      <a:r>
                        <a:rPr sz="13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肾癌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577850" algn="l" rtl="0" eaLnBrk="0">
                        <a:lnSpc>
                          <a:spcPts val="167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133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enhances</a:t>
                      </a:r>
                      <a:r>
                        <a:rPr sz="13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vascularization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sz="7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40259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Head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and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neck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squamous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cell</a:t>
                      </a:r>
                      <a:r>
                        <a:rPr sz="1300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carcinoma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(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HNSCC</a:t>
                      </a:r>
                      <a:r>
                        <a:rPr sz="1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)头颈部鳞状细胞癌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644650" algn="l" rtl="0" eaLnBrk="0">
                        <a:lnSpc>
                          <a:spcPct val="81000"/>
                        </a:lnSpc>
                      </a:pP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CD</a:t>
                      </a:r>
                      <a:r>
                        <a:rPr sz="13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44+</a:t>
                      </a:r>
                      <a:endParaRPr sz="13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4" name="textbox 464"/>
          <p:cNvSpPr/>
          <p:nvPr/>
        </p:nvSpPr>
        <p:spPr>
          <a:xfrm>
            <a:off x="1173546" y="232424"/>
            <a:ext cx="6094729" cy="433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肿瘤干细胞的鉴定：</a:t>
            </a:r>
            <a:r>
              <a:rPr sz="2800" b="1" kern="0" spc="-1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根据细胞表面标志</a:t>
            </a:r>
            <a:endParaRPr sz="2800" dirty="0">
              <a:latin typeface="FangSong"/>
              <a:ea typeface="FangSong"/>
              <a:cs typeface="FangSong"/>
            </a:endParaRPr>
          </a:p>
        </p:txBody>
      </p:sp>
      <p:sp>
        <p:nvSpPr>
          <p:cNvPr id="466" name="textbox 466"/>
          <p:cNvSpPr/>
          <p:nvPr/>
        </p:nvSpPr>
        <p:spPr>
          <a:xfrm>
            <a:off x="11067998" y="6501648"/>
            <a:ext cx="182879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56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546059" y="1313851"/>
            <a:ext cx="5235575" cy="43668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①</a:t>
            </a:r>
            <a:r>
              <a:rPr sz="2100" kern="0" spc="3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大多数良性肿瘤所表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现的生长方式。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465"/>
              </a:spcBef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②</a:t>
            </a:r>
            <a:r>
              <a:rPr sz="2100" kern="0" spc="3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生长较慢，不侵袭周围正常组织。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450850" indent="-438150" algn="l" rtl="0" eaLnBrk="0">
              <a:lnSpc>
                <a:spcPct val="128000"/>
              </a:lnSpc>
              <a:spcBef>
                <a:spcPts val="1465"/>
              </a:spcBef>
            </a:pP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③ 当肿瘤的周围无明显阻碍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时，机械性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地挤压邻近组织，遇到较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大阻力时，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450850" algn="l" rtl="0" eaLnBrk="0">
              <a:lnSpc>
                <a:spcPct val="98000"/>
              </a:lnSpc>
              <a:spcBef>
                <a:spcPts val="1515"/>
              </a:spcBef>
            </a:pP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肿瘤可被塑成椭圆、扁圆或哑铃形等。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530"/>
              </a:spcBef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④</a:t>
            </a:r>
            <a:r>
              <a:rPr sz="2100" kern="0" spc="3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有被膜的肿瘤触诊时常常可以被推动。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430"/>
              </a:spcBef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⑤</a:t>
            </a:r>
            <a:r>
              <a:rPr sz="2100" kern="0" spc="3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手术容易摘除，不易复发。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7000"/>
              </a:lnSpc>
              <a:spcBef>
                <a:spcPts val="1570"/>
              </a:spcBef>
            </a:pP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⑥ 对局部器官、组织的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影响：挤压或阻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54660" algn="l" rtl="0" eaLnBrk="0">
              <a:lnSpc>
                <a:spcPts val="2515"/>
              </a:lnSpc>
              <a:spcBef>
                <a:spcPts val="0"/>
              </a:spcBef>
            </a:pPr>
            <a:r>
              <a:rPr sz="1900" kern="0" spc="-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塞</a:t>
            </a:r>
            <a:r>
              <a:rPr sz="1900" b="1" kern="0" spc="-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19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10360" y="3638580"/>
            <a:ext cx="5175137" cy="193038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6146840" y="1123957"/>
            <a:ext cx="2692359" cy="1714500"/>
            <a:chOff x="0" y="0"/>
            <a:chExt cx="2692359" cy="1714500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692359" cy="1714500"/>
            </a:xfrm>
            <a:prstGeom prst="rect">
              <a:avLst/>
            </a:prstGeom>
          </p:spPr>
        </p:pic>
        <p:sp>
          <p:nvSpPr>
            <p:cNvPr id="54" name="textbox 54"/>
            <p:cNvSpPr/>
            <p:nvPr/>
          </p:nvSpPr>
          <p:spPr>
            <a:xfrm>
              <a:off x="-12700" y="-12700"/>
              <a:ext cx="2717800" cy="17399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64770" algn="l" rtl="0" eaLnBrk="0">
                <a:lnSpc>
                  <a:spcPct val="100000"/>
                </a:lnSpc>
                <a:spcBef>
                  <a:spcPts val="5"/>
                </a:spcBef>
              </a:pPr>
              <a:r>
                <a:rPr sz="800" b="1" kern="0" spc="6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肾上腺</a:t>
              </a:r>
              <a:r>
                <a:rPr sz="800" kern="0" spc="-28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sz="800" b="1" kern="0" spc="6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—</a:t>
              </a:r>
              <a:endParaRPr sz="800" dirty="0">
                <a:latin typeface="宋体"/>
                <a:ea typeface="宋体"/>
                <a:cs typeface="宋体"/>
              </a:endParaRPr>
            </a:p>
            <a:p>
              <a:pPr marL="191770" algn="l" rtl="0" eaLnBrk="0">
                <a:lnSpc>
                  <a:spcPts val="985"/>
                </a:lnSpc>
                <a:spcBef>
                  <a:spcPts val="1045"/>
                </a:spcBef>
              </a:pPr>
              <a:r>
                <a:rPr sz="800" b="1" kern="0" spc="-4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皮</a:t>
              </a:r>
              <a:r>
                <a:rPr sz="800" kern="0" spc="5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800" b="1" kern="0" spc="-4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质</a:t>
              </a:r>
              <a:r>
                <a:rPr sz="800" kern="0" spc="-4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一</a:t>
              </a:r>
              <a:endParaRPr sz="800" dirty="0">
                <a:latin typeface="FangSong"/>
                <a:ea typeface="FangSong"/>
                <a:cs typeface="FangSong"/>
              </a:endParaRPr>
            </a:p>
            <a:p>
              <a:pPr marL="223520" algn="l" rtl="0" eaLnBrk="0">
                <a:lnSpc>
                  <a:spcPct val="88000"/>
                </a:lnSpc>
                <a:spcBef>
                  <a:spcPts val="765"/>
                </a:spcBef>
              </a:pPr>
              <a:r>
                <a:rPr sz="800" b="1" kern="0" spc="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髓</a:t>
              </a:r>
              <a:r>
                <a:rPr sz="800" kern="0" spc="-6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sz="800" b="1" kern="0" spc="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质</a:t>
              </a:r>
              <a:endParaRPr sz="800" dirty="0">
                <a:latin typeface="宋体"/>
                <a:ea typeface="宋体"/>
                <a:cs typeface="宋体"/>
              </a:endParaRPr>
            </a:p>
            <a:p>
              <a:pPr marL="222885" algn="l" rtl="0" eaLnBrk="0">
                <a:lnSpc>
                  <a:spcPts val="1755"/>
                </a:lnSpc>
              </a:pPr>
              <a:r>
                <a:rPr sz="600" b="1" kern="0" spc="-3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肾</a:t>
              </a:r>
              <a:r>
                <a:rPr sz="600" kern="0" spc="-2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600" b="1" kern="0" spc="-3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脏</a:t>
              </a:r>
              <a:r>
                <a:rPr sz="600" kern="0" spc="-6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 </a:t>
              </a:r>
              <a:r>
                <a:rPr sz="600" b="1" kern="0" spc="-30" dirty="0">
                  <a:solidFill>
                    <a:srgbClr val="000000">
                      <a:alpha val="100000"/>
                    </a:srgbClr>
                  </a:solidFill>
                  <a:latin typeface="FangSong"/>
                  <a:ea typeface="FangSong"/>
                  <a:cs typeface="FangSong"/>
                </a:rPr>
                <a:t>、</a:t>
              </a:r>
              <a:endParaRPr sz="600" dirty="0">
                <a:latin typeface="FangSong"/>
                <a:ea typeface="FangSong"/>
                <a:cs typeface="FangSong"/>
              </a:endParaRP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10620" y="1193772"/>
            <a:ext cx="2438400" cy="1644685"/>
          </a:xfrm>
          <a:prstGeom prst="rect">
            <a:avLst/>
          </a:prstGeom>
        </p:spPr>
      </p:pic>
      <p:sp>
        <p:nvSpPr>
          <p:cNvPr id="58" name="textbox 58"/>
          <p:cNvSpPr/>
          <p:nvPr/>
        </p:nvSpPr>
        <p:spPr>
          <a:xfrm>
            <a:off x="1262334" y="221812"/>
            <a:ext cx="5318125" cy="408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1.膨胀性生长</a:t>
            </a: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7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Expansive    growth</a:t>
            </a:r>
            <a:r>
              <a:rPr sz="2700" b="1" kern="0" spc="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7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8829586" y="3235326"/>
            <a:ext cx="2684145" cy="273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700" b="1" kern="0" spc="1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肾上腺皮质腺瘤(结节状)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9610605" y="5611115"/>
            <a:ext cx="1788795" cy="274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700" b="1" kern="0" spc="2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脂肪瘤(分叶状)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507972"/>
            <a:ext cx="1054120" cy="279394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11067998" y="6520888"/>
            <a:ext cx="149225" cy="154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</a:t>
            </a:r>
            <a:endParaRPr sz="11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70" name="textbox 470"/>
          <p:cNvSpPr/>
          <p:nvPr/>
        </p:nvSpPr>
        <p:spPr>
          <a:xfrm>
            <a:off x="6661201" y="1899569"/>
            <a:ext cx="3094989" cy="2814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20"/>
              </a:lnSpc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Tumour loses</a:t>
            </a:r>
            <a:r>
              <a:rPr sz="18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its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165"/>
              </a:spcBef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ability</a:t>
            </a:r>
            <a:r>
              <a:rPr sz="1800" kern="0" spc="2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</a:t>
            </a:r>
            <a:r>
              <a:rPr sz="1800" kern="0" spc="3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generate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50"/>
              </a:lnSpc>
              <a:spcBef>
                <a:spcPts val="75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new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cells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1365" algn="l" rtl="0" eaLnBrk="0">
              <a:lnSpc>
                <a:spcPct val="77000"/>
              </a:lnSpc>
              <a:spcBef>
                <a:spcPts val="550"/>
              </a:spcBef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Tumour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252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degenerat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es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2" name="textbox 472"/>
          <p:cNvSpPr/>
          <p:nvPr/>
        </p:nvSpPr>
        <p:spPr>
          <a:xfrm>
            <a:off x="3232200" y="1472087"/>
            <a:ext cx="2003425" cy="1238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94715" algn="l" rtl="0" eaLnBrk="0">
              <a:lnSpc>
                <a:spcPct val="11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Drugs</a:t>
            </a:r>
            <a:r>
              <a:rPr sz="1800" kern="0" spc="2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that kill</a:t>
            </a:r>
            <a:r>
              <a:rPr sz="1800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tumour stem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cells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860"/>
              </a:lnSpc>
              <a:spcBef>
                <a:spcPts val="90"/>
              </a:spcBef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cso</a:t>
            </a:r>
            <a:endParaRPr sz="26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474" name="textbox 474"/>
          <p:cNvSpPr/>
          <p:nvPr/>
        </p:nvSpPr>
        <p:spPr>
          <a:xfrm>
            <a:off x="2394000" y="3358037"/>
            <a:ext cx="1629410" cy="1200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7000"/>
              </a:lnSpc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Drugs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that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kil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tumour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cells     but</a:t>
            </a:r>
            <a:r>
              <a:rPr sz="1800" kern="0" spc="2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not</a:t>
            </a:r>
            <a:r>
              <a:rPr sz="1800" kern="0" spc="2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cance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stem</a:t>
            </a:r>
            <a:r>
              <a:rPr sz="1800" kern="0" spc="2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cells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6" name="textbox 476"/>
          <p:cNvSpPr/>
          <p:nvPr/>
        </p:nvSpPr>
        <p:spPr>
          <a:xfrm>
            <a:off x="1198633" y="230860"/>
            <a:ext cx="3424554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靶向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CSC</a:t>
            </a:r>
            <a:r>
              <a:rPr sz="2600" kern="0" spc="-6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治疗恶性肿瘤</a:t>
            </a:r>
            <a:endParaRPr sz="2600" dirty="0">
              <a:latin typeface="FangSong"/>
              <a:ea typeface="FangSong"/>
              <a:cs typeface="FangSong"/>
            </a:endParaRPr>
          </a:p>
        </p:txBody>
      </p:sp>
      <p:sp>
        <p:nvSpPr>
          <p:cNvPr id="478" name="textbox 478"/>
          <p:cNvSpPr/>
          <p:nvPr/>
        </p:nvSpPr>
        <p:spPr>
          <a:xfrm>
            <a:off x="3447999" y="4852349"/>
            <a:ext cx="1658620" cy="6172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08000"/>
              </a:lnSpc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Tumour shrinks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but</a:t>
            </a:r>
            <a:r>
              <a:rPr sz="1800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grows</a:t>
            </a:r>
            <a:r>
              <a:rPr sz="1800" kern="0" spc="4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back</a:t>
            </a:r>
            <a:endParaRPr sz="1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0" name="textbox 480"/>
          <p:cNvSpPr/>
          <p:nvPr/>
        </p:nvSpPr>
        <p:spPr>
          <a:xfrm>
            <a:off x="4216461" y="4021137"/>
            <a:ext cx="376554" cy="5765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2000"/>
              </a:lnSpc>
            </a:pPr>
            <a:r>
              <a:rPr sz="4400" kern="0" spc="-190" dirty="0">
                <a:solidFill>
                  <a:srgbClr val="F6A3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</a:t>
            </a:r>
            <a:endParaRPr sz="4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2" name="textbox 482"/>
          <p:cNvSpPr/>
          <p:nvPr/>
        </p:nvSpPr>
        <p:spPr>
          <a:xfrm>
            <a:off x="11067999" y="6505623"/>
            <a:ext cx="188595" cy="17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57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6" name="textbox 486"/>
          <p:cNvSpPr/>
          <p:nvPr/>
        </p:nvSpPr>
        <p:spPr>
          <a:xfrm>
            <a:off x="838179" y="203371"/>
            <a:ext cx="7701280" cy="4523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214495" algn="l" rtl="0" eaLnBrk="0">
              <a:lnSpc>
                <a:spcPct val="98000"/>
              </a:lnSpc>
            </a:pPr>
            <a:r>
              <a:rPr sz="2700" b="1" kern="0" spc="5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思考题</a:t>
            </a:r>
            <a:endParaRPr sz="2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730"/>
              </a:spcBef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1.</a:t>
            </a:r>
            <a:r>
              <a:rPr sz="2400" kern="0" spc="-19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肿瘤常见的生长方式有哪些?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530"/>
              </a:spcBef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2. 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影响肿瘤的生长速度有哪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些因素?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480"/>
              </a:spcBef>
            </a:pP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3.什么是生长因子?生长因子与受体对肿瘤生长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的影响?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7000"/>
              </a:lnSpc>
              <a:spcBef>
                <a:spcPts val="1550"/>
              </a:spcBef>
            </a:pP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4. 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细胞周期调控的核</a:t>
            </a: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心是什么?何为细胞周期检查点?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marL="12700" algn="l" rtl="0" eaLnBrk="0">
              <a:lnSpc>
                <a:spcPct val="98000"/>
              </a:lnSpc>
              <a:spcBef>
                <a:spcPts val="1515"/>
              </a:spcBef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5. 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细胞周期调控机制的破坏与肿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瘤的关系?</a:t>
            </a:r>
            <a:endParaRPr sz="24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1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6.</a:t>
            </a:r>
            <a:r>
              <a:rPr sz="2400" kern="0" spc="-2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肿瘤干细胞的特点?</a:t>
            </a:r>
            <a:endParaRPr sz="2400" dirty="0">
              <a:latin typeface="FangSong"/>
              <a:ea typeface="FangSong"/>
              <a:cs typeface="FangSong"/>
            </a:endParaRPr>
          </a:p>
        </p:txBody>
      </p:sp>
      <p:sp>
        <p:nvSpPr>
          <p:cNvPr id="488" name="textbox 488"/>
          <p:cNvSpPr/>
          <p:nvPr/>
        </p:nvSpPr>
        <p:spPr>
          <a:xfrm>
            <a:off x="11067998" y="6501648"/>
            <a:ext cx="182879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58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05620" y="2838457"/>
            <a:ext cx="2940100" cy="2940024"/>
          </a:xfrm>
          <a:prstGeom prst="rect">
            <a:avLst/>
          </a:prstGeom>
        </p:spPr>
      </p:pic>
      <p:sp>
        <p:nvSpPr>
          <p:cNvPr id="492" name="textbox 492"/>
          <p:cNvSpPr/>
          <p:nvPr/>
        </p:nvSpPr>
        <p:spPr>
          <a:xfrm>
            <a:off x="11093480" y="6500877"/>
            <a:ext cx="140970" cy="1358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0000"/>
              </a:lnSpc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60</a:t>
            </a:r>
            <a:endParaRPr sz="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0" name="textbox 70"/>
          <p:cNvSpPr/>
          <p:nvPr/>
        </p:nvSpPr>
        <p:spPr>
          <a:xfrm>
            <a:off x="717600" y="1409110"/>
            <a:ext cx="5222875" cy="2353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75615" indent="-462915" algn="l" rtl="0" eaLnBrk="0">
              <a:lnSpc>
                <a:spcPct val="147000"/>
              </a:lnSpc>
            </a:pP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⑦</a:t>
            </a:r>
            <a:r>
              <a:rPr sz="2100" kern="0" spc="3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部分恶性肿瘤亦可呈膨胀性生长</a:t>
            </a: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，如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早期的肉瘤、甲状腺滤泡性癌、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肾癌、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部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分</a:t>
            </a:r>
            <a:r>
              <a:rPr sz="1700" kern="0" spc="-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肝</a:t>
            </a:r>
            <a:r>
              <a:rPr sz="1700" kern="0" spc="-1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癌</a:t>
            </a:r>
            <a:r>
              <a:rPr sz="1700" kern="0" spc="-3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；</a:t>
            </a:r>
            <a:endParaRPr sz="17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08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74980" indent="-456565" algn="l" rtl="0" eaLnBrk="0">
              <a:lnSpc>
                <a:spcPct val="127000"/>
              </a:lnSpc>
              <a:spcBef>
                <a:spcPts val="0"/>
              </a:spcBef>
            </a:pP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⑧ 通常有包膜的恶性肿瘤</a:t>
            </a:r>
            <a:r>
              <a:rPr sz="2100" kern="0" spc="1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无论包膜完整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与否，都较无包膜者预后好。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83519" y="819119"/>
            <a:ext cx="3282939" cy="273051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7683519" y="3835405"/>
            <a:ext cx="3295619" cy="2419365"/>
            <a:chOff x="0" y="0"/>
            <a:chExt cx="3295619" cy="2419365"/>
          </a:xfrm>
        </p:grpSpPr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295619" cy="2419365"/>
            </a:xfrm>
            <a:prstGeom prst="rect">
              <a:avLst/>
            </a:prstGeom>
          </p:spPr>
        </p:pic>
        <p:sp>
          <p:nvSpPr>
            <p:cNvPr id="76" name="textbox 76"/>
            <p:cNvSpPr/>
            <p:nvPr/>
          </p:nvSpPr>
          <p:spPr>
            <a:xfrm>
              <a:off x="-12700" y="-12700"/>
              <a:ext cx="3321050" cy="24803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4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00965" algn="l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1300" kern="0" spc="0" baseline="-240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0</a:t>
              </a:r>
              <a:r>
                <a:rPr sz="800" kern="0" spc="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              </a:t>
              </a:r>
              <a:r>
                <a:rPr sz="2700" kern="0" spc="-14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|!</a:t>
              </a:r>
              <a:r>
                <a:rPr sz="2700" kern="0" spc="-69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sz="2700" kern="0" spc="-14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|2!!3</a:t>
              </a:r>
              <a:r>
                <a:rPr sz="2700" kern="0" spc="180" dirty="0">
                  <a:solidFill>
                    <a:srgbClr val="000000">
                      <a:alpha val="100000"/>
                    </a:srgbClr>
                  </a:solidFill>
                  <a:latin typeface="宋体"/>
                  <a:ea typeface="宋体"/>
                  <a:cs typeface="宋体"/>
                </a:rPr>
                <a:t>   </a:t>
              </a:r>
              <a:r>
                <a:rPr sz="2500" kern="0" spc="40" baseline="-1300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4</a:t>
              </a:r>
              <a:r>
                <a:rPr sz="1500" kern="0" spc="2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        </a:t>
              </a:r>
              <a:r>
                <a:rPr sz="1500" kern="0" spc="10" dirty="0">
                  <a:solidFill>
                    <a:srgbClr val="00000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 </a:t>
              </a:r>
              <a:r>
                <a:rPr sz="1900" b="1" i="1" kern="0" spc="40" baseline="-1400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l5</a:t>
              </a:r>
              <a:endParaRPr sz="1900" baseline="-14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78" name="textbox 78"/>
          <p:cNvSpPr/>
          <p:nvPr/>
        </p:nvSpPr>
        <p:spPr>
          <a:xfrm>
            <a:off x="1376664" y="214993"/>
            <a:ext cx="5318125" cy="415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1.膨胀性生长</a:t>
            </a:r>
            <a:r>
              <a:rPr sz="2800" b="1" kern="0" spc="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(Expansive </a:t>
            </a:r>
            <a:r>
              <a:rPr sz="2800" b="1" kern="0" spc="-1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growth)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8099376" y="6341433"/>
            <a:ext cx="2559050" cy="2813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700" b="1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有包膜的甲状腺乳头状癌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8486839" y="3576569"/>
            <a:ext cx="1606550" cy="278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甲状腺滤泡性癌</a:t>
            </a:r>
            <a:endParaRPr sz="17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11074460" y="6510500"/>
            <a:ext cx="16002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13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8"/>
          <p:cNvSpPr/>
          <p:nvPr/>
        </p:nvSpPr>
        <p:spPr>
          <a:xfrm>
            <a:off x="1435100" y="1113926"/>
            <a:ext cx="8885555" cy="4244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100" kern="0" spc="17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定义：体表肿瘤和体腔(如胸腔、腹腔)内面的肿瘤，或管道器</a:t>
            </a: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官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marL="387350" algn="l" rtl="0" eaLnBrk="0">
              <a:lnSpc>
                <a:spcPct val="97000"/>
              </a:lnSpc>
              <a:spcBef>
                <a:spcPts val="1455"/>
              </a:spcBef>
            </a:pP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(如消化道、泌尿生殖道)腔面的肿瘤，常向表面生长并形成突起，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r" rtl="0" eaLnBrk="0">
              <a:lnSpc>
                <a:spcPct val="96000"/>
              </a:lnSpc>
              <a:spcBef>
                <a:spcPts val="1530"/>
              </a:spcBef>
            </a:pPr>
            <a:r>
              <a:rPr sz="2100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呈乳头状、息肉状、蕈伞状或菜花状，</a:t>
            </a: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这种生长方式称为外生性生长。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7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30"/>
              </a:spcBef>
            </a:pPr>
            <a:r>
              <a:rPr sz="2100" kern="0" spc="9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良性肿瘤和恶性肿瘤都可呈外生性生长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4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35"/>
              </a:spcBef>
            </a:pPr>
            <a:r>
              <a:rPr sz="2100" kern="0" spc="4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恶性肿瘤在外生性生长的同时，其基底部往往有浸润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015" indent="-234315" algn="l" rtl="0" eaLnBrk="0">
              <a:lnSpc>
                <a:spcPct val="138000"/>
              </a:lnSpc>
              <a:spcBef>
                <a:spcPts val="0"/>
              </a:spcBef>
            </a:pPr>
            <a:r>
              <a:rPr sz="2100" kern="0" spc="10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以外生性方式生长的恶性肿瘤由于生长迅速，肿瘤中央部血液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供应相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对不足，肿瘤细胞易发生坏死，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坏死组织脱落后形成底部高低不平、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边缘隆起的恶性溃疡。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60460" cy="285704"/>
          </a:xfrm>
          <a:prstGeom prst="rect">
            <a:avLst/>
          </a:prstGeom>
        </p:spPr>
      </p:pic>
      <p:sp>
        <p:nvSpPr>
          <p:cNvPr id="92" name="textbox 92"/>
          <p:cNvSpPr/>
          <p:nvPr/>
        </p:nvSpPr>
        <p:spPr>
          <a:xfrm>
            <a:off x="1008526" y="220277"/>
            <a:ext cx="7720330" cy="433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2</a:t>
            </a:r>
            <a:r>
              <a:rPr sz="2900" kern="0" spc="-54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.</a:t>
            </a:r>
            <a:r>
              <a:rPr sz="2900" kern="0" spc="-5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外</a:t>
            </a:r>
            <a:r>
              <a:rPr sz="2900" kern="0" spc="-6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</a:t>
            </a:r>
            <a:r>
              <a:rPr sz="2900" kern="0" spc="-5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性</a:t>
            </a:r>
            <a:r>
              <a:rPr sz="2900" kern="0" spc="-6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</a:t>
            </a:r>
            <a:r>
              <a:rPr sz="2900" kern="0" spc="-61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长</a:t>
            </a:r>
            <a:r>
              <a:rPr sz="2900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</a:t>
            </a:r>
            <a:r>
              <a:rPr sz="2900" kern="0" spc="-6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E</a:t>
            </a:r>
            <a:r>
              <a:rPr sz="2900" kern="0" spc="-63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x</a:t>
            </a:r>
            <a:r>
              <a:rPr sz="2900" kern="0" spc="-6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o</a:t>
            </a:r>
            <a:r>
              <a:rPr sz="2900" kern="0" spc="-6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p</a:t>
            </a:r>
            <a:r>
              <a:rPr sz="2900" kern="0" spc="-6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h</a:t>
            </a:r>
            <a:r>
              <a:rPr sz="2900" kern="0" spc="-61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y</a:t>
            </a:r>
            <a:r>
              <a:rPr sz="2900" kern="0" spc="-5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</a:t>
            </a:r>
            <a:r>
              <a:rPr sz="2900" kern="0" spc="-43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i</a:t>
            </a:r>
            <a:r>
              <a:rPr sz="2900" kern="0" spc="-56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c</a:t>
            </a:r>
            <a:r>
              <a:rPr sz="2900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</a:t>
            </a:r>
            <a:r>
              <a:rPr sz="2900" kern="0" spc="-64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</a:t>
            </a:r>
            <a:r>
              <a:rPr sz="2900" kern="0" spc="-5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ow</a:t>
            </a:r>
            <a:r>
              <a:rPr sz="2900" kern="0" spc="-55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th</a:t>
            </a:r>
            <a:r>
              <a:rPr sz="2900" kern="0" spc="-61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1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)</a:t>
            </a:r>
            <a:endParaRPr sz="2900" dirty="0">
              <a:latin typeface="宋体"/>
              <a:ea typeface="宋体"/>
              <a:cs typeface="宋体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2442" y="582494"/>
            <a:ext cx="11018135" cy="18415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11067998" y="6512176"/>
            <a:ext cx="160020" cy="167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14</a:t>
            </a:r>
            <a:endParaRPr sz="1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64300" y="1339847"/>
            <a:ext cx="4914838" cy="3632202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33419" y="1333468"/>
            <a:ext cx="4572000" cy="3663955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1692328" y="5066152"/>
            <a:ext cx="7668259" cy="3028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185"/>
              </a:lnSpc>
            </a:pPr>
            <a:r>
              <a:rPr sz="2700" b="1" kern="0" spc="70" baseline="-3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体表皮肤乳头状瘤(乳头状</a:t>
            </a:r>
            <a:r>
              <a:rPr sz="2700" b="1" kern="0" spc="70" baseline="-3000" dirty="0">
                <a:solidFill>
                  <a:srgbClr val="0073E7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)</a:t>
            </a:r>
            <a:r>
              <a:rPr sz="1700" kern="0" spc="10" dirty="0">
                <a:solidFill>
                  <a:srgbClr val="0073E7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</a:t>
            </a:r>
            <a:r>
              <a:rPr sz="1700" kern="0" spc="0" dirty="0">
                <a:solidFill>
                  <a:srgbClr val="0073E7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          </a:t>
            </a:r>
            <a:r>
              <a:rPr sz="2700" b="1" kern="0" spc="70" baseline="70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管道器官腔面的肠息肉</a:t>
            </a:r>
            <a:endParaRPr sz="2700" baseline="7000" dirty="0">
              <a:latin typeface="FangSong"/>
              <a:ea typeface="FangSong"/>
              <a:cs typeface="FangSong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395865" y="220277"/>
            <a:ext cx="5652134" cy="441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2.外生性生长</a:t>
            </a: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(Exophytic</a:t>
            </a:r>
            <a:r>
              <a:rPr sz="2900" kern="0" spc="9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2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g</a:t>
            </a:r>
            <a:r>
              <a:rPr sz="2900" b="1" kern="0" spc="-3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rowth)</a:t>
            </a:r>
            <a:endParaRPr sz="2900" dirty="0">
              <a:latin typeface="宋体"/>
              <a:ea typeface="宋体"/>
              <a:cs typeface="宋体"/>
            </a:endParaRPr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507972"/>
            <a:ext cx="1060460" cy="279394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11074461" y="6501648"/>
            <a:ext cx="171450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15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2"/>
          <p:cNvSpPr/>
          <p:nvPr/>
        </p:nvSpPr>
        <p:spPr>
          <a:xfrm>
            <a:off x="1244660" y="1258840"/>
            <a:ext cx="7767955" cy="3609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9715" indent="-247015" algn="l" rtl="0" eaLnBrk="0">
              <a:lnSpc>
                <a:spcPct val="137000"/>
              </a:lnSpc>
            </a:pPr>
            <a:r>
              <a:rPr sz="2100" kern="0" spc="8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◆定义：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肿瘤细胞沿周围组织间隙或淋巴管向周围组织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伸展，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类似树根长入泥土，浸润并破坏周围组织，从而使肿瘤组织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与周围正常组织界限不清，相互交错。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  <a:spcBef>
                <a:spcPts val="640"/>
              </a:spcBef>
            </a:pPr>
            <a:r>
              <a:rPr sz="2100" kern="0" spc="40" dirty="0">
                <a:solidFill>
                  <a:srgbClr val="99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◆特点：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浸润性肿瘤没有被膜，与邻近的正常组织无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明显界限。</a:t>
            </a:r>
            <a:endParaRPr sz="2100" dirty="0">
              <a:latin typeface="FangSong"/>
              <a:ea typeface="FangSong"/>
              <a:cs typeface="FangSong"/>
            </a:endParaRPr>
          </a:p>
          <a:p>
            <a:pPr algn="l" rtl="0" eaLnBrk="0">
              <a:lnSpc>
                <a:spcPct val="15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9715" indent="-247015" algn="l" rtl="0" eaLnBrk="0">
              <a:lnSpc>
                <a:spcPct val="137000"/>
              </a:lnSpc>
              <a:spcBef>
                <a:spcPts val="0"/>
              </a:spcBef>
            </a:pPr>
            <a:r>
              <a:rPr sz="2100" kern="0" spc="80" dirty="0">
                <a:solidFill>
                  <a:srgbClr val="980032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◆</a:t>
            </a:r>
            <a:r>
              <a:rPr sz="2100" kern="0" spc="8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临床触诊时，肿瘤固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定，活动度小。手术切除这种肿瘤时，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 </a:t>
            </a: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需要比较广泛地切除一部分周围正常组织，因为这些部位也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可能有少量肿瘤细胞浸润。若切除不彻底，术后容易复发。</a:t>
            </a:r>
            <a:endParaRPr sz="2100" dirty="0">
              <a:latin typeface="FangSong"/>
              <a:ea typeface="FangSong"/>
              <a:cs typeface="FangSong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244660" y="201353"/>
            <a:ext cx="7640319" cy="4298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r>
              <a:rPr sz="2900" b="1" kern="0" spc="4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浸</a:t>
            </a:r>
            <a:r>
              <a:rPr sz="2900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润</a:t>
            </a:r>
            <a:r>
              <a:rPr sz="2900" kern="0" spc="-2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性</a:t>
            </a:r>
            <a:r>
              <a:rPr sz="2900" kern="0" spc="-29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</a:t>
            </a:r>
            <a:r>
              <a:rPr sz="2900" kern="0" spc="-30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长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900" b="1" kern="0" spc="36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900" b="1" kern="0" spc="40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n</a:t>
            </a:r>
            <a:r>
              <a:rPr sz="2900" b="1" kern="0" spc="3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2900" b="1" kern="0" spc="43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</a:t>
            </a:r>
            <a:r>
              <a:rPr sz="2900" b="1" kern="0" spc="4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</a:t>
            </a:r>
            <a:r>
              <a:rPr sz="2900" b="1" kern="0" spc="36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</a:t>
            </a:r>
            <a:r>
              <a:rPr sz="2900" b="1" kern="0" spc="32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</a:t>
            </a:r>
            <a:r>
              <a:rPr sz="2900" b="1" kern="0" spc="41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   g</a:t>
            </a:r>
            <a:r>
              <a:rPr sz="2900" b="1" kern="0" spc="41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</a:t>
            </a:r>
            <a:r>
              <a:rPr sz="2900" b="1" kern="0" spc="40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</a:t>
            </a:r>
            <a:r>
              <a:rPr sz="2900" b="1" kern="0" spc="33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</a:t>
            </a:r>
            <a:r>
              <a:rPr sz="2900" b="1" kern="0" spc="35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8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900" b="1" kern="0" spc="40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</a:t>
            </a:r>
            <a:r>
              <a:rPr sz="2900" b="1" kern="0" spc="33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900" b="1" kern="0" spc="-90" dirty="0">
                <a:solidFill>
                  <a:srgbClr val="003984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sz="29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501662"/>
            <a:ext cx="1054120" cy="285704"/>
          </a:xfrm>
          <a:prstGeom prst="rect">
            <a:avLst/>
          </a:prstGeom>
        </p:spPr>
      </p:pic>
      <p:sp>
        <p:nvSpPr>
          <p:cNvPr id="118" name="rect 118"/>
          <p:cNvSpPr/>
          <p:nvPr/>
        </p:nvSpPr>
        <p:spPr>
          <a:xfrm>
            <a:off x="1251468" y="591561"/>
            <a:ext cx="10508927" cy="18415"/>
          </a:xfrm>
          <a:prstGeom prst="rect">
            <a:avLst/>
          </a:prstGeom>
          <a:solidFill>
            <a:srgbClr val="003984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textbox 120"/>
          <p:cNvSpPr/>
          <p:nvPr/>
        </p:nvSpPr>
        <p:spPr>
          <a:xfrm>
            <a:off x="11080801" y="6507957"/>
            <a:ext cx="171450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7000"/>
              </a:lnSpc>
            </a:pPr>
            <a:r>
              <a:rPr sz="1300" kern="0" spc="-5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16</a:t>
            </a:r>
            <a:endParaRPr sz="1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2581</Words>
  <Application>Microsoft Macintosh PowerPoint</Application>
  <PresentationFormat>Widescreen</PresentationFormat>
  <Paragraphs>1386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FangSong</vt:lpstr>
      <vt:lpstr>KaiTi</vt:lpstr>
      <vt:lpstr>微软雅黑</vt:lpstr>
      <vt:lpstr>SimHei</vt:lpstr>
      <vt:lpstr>宋体</vt:lpstr>
      <vt:lpstr>STXingkai</vt:lpstr>
      <vt:lpstr>YouYuan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pdfbuilder</dc:subject>
  <dc:creator>Kingsoft-PDF</dc:creator>
  <cp:lastModifiedBy>Joy Jia Yin Lim</cp:lastModifiedBy>
  <cp:revision>2</cp:revision>
  <dcterms:created xsi:type="dcterms:W3CDTF">2024-11-18T13:40:01Z</dcterms:created>
  <dcterms:modified xsi:type="dcterms:W3CDTF">2025-07-17T02:23:08Z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2024-11-11T15:32:20Z</vt:filetime>
  </property>
  <property fmtid="{D5CDD505-2E9C-101B-9397-08002B2CF9AE}" pid="4" name="UsrData">
    <vt:lpwstr>cddaaf50dea44df4b3ba9bcd0df12aa2</vt:lpwstr>
  </property>
  <property fmtid="{D5CDD505-2E9C-101B-9397-08002B2CF9AE}" pid="5" name="ICV">
    <vt:lpwstr/>
  </property>
  <property fmtid="{D5CDD505-2E9C-101B-9397-08002B2CF9AE}" pid="6" name="KSOProductBuildVer">
    <vt:lpwstr>2052-0.0.0.0</vt:lpwstr>
  </property>
</Properties>
</file>